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6"/>
  </p:notesMasterIdLst>
  <p:sldIdLst>
    <p:sldId id="261" r:id="rId2"/>
    <p:sldId id="258" r:id="rId3"/>
    <p:sldId id="259" r:id="rId4"/>
    <p:sldId id="292" r:id="rId5"/>
    <p:sldId id="291" r:id="rId6"/>
    <p:sldId id="262" r:id="rId7"/>
    <p:sldId id="263" r:id="rId8"/>
    <p:sldId id="264" r:id="rId9"/>
    <p:sldId id="317" r:id="rId10"/>
    <p:sldId id="266" r:id="rId11"/>
    <p:sldId id="269" r:id="rId12"/>
    <p:sldId id="265" r:id="rId13"/>
    <p:sldId id="298" r:id="rId14"/>
    <p:sldId id="267" r:id="rId15"/>
    <p:sldId id="313" r:id="rId16"/>
    <p:sldId id="314" r:id="rId17"/>
    <p:sldId id="306" r:id="rId18"/>
    <p:sldId id="307" r:id="rId19"/>
    <p:sldId id="308" r:id="rId20"/>
    <p:sldId id="315" r:id="rId21"/>
    <p:sldId id="302" r:id="rId22"/>
    <p:sldId id="301" r:id="rId23"/>
    <p:sldId id="303" r:id="rId24"/>
    <p:sldId id="309" r:id="rId25"/>
    <p:sldId id="299" r:id="rId26"/>
    <p:sldId id="318" r:id="rId27"/>
    <p:sldId id="319" r:id="rId28"/>
    <p:sldId id="321" r:id="rId29"/>
    <p:sldId id="257" r:id="rId30"/>
    <p:sldId id="311" r:id="rId31"/>
    <p:sldId id="277" r:id="rId32"/>
    <p:sldId id="260" r:id="rId33"/>
    <p:sldId id="312" r:id="rId34"/>
    <p:sldId id="256"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354" autoAdjust="0"/>
    <p:restoredTop sz="94620" autoAdjust="0"/>
  </p:normalViewPr>
  <p:slideViewPr>
    <p:cSldViewPr snapToGrid="0">
      <p:cViewPr varScale="1">
        <p:scale>
          <a:sx n="95" d="100"/>
          <a:sy n="95" d="100"/>
        </p:scale>
        <p:origin x="6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295740-518F-437F-A52D-7E68DE0419E6}" type="datetimeFigureOut">
              <a:rPr lang="en-US" smtClean="0"/>
              <a:t>12/13/2022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E62C5C-4BD7-47C2-A8E6-6CA646F0483A}" type="slidenum">
              <a:rPr lang="en-US" smtClean="0"/>
              <a:t>‹#›</a:t>
            </a:fld>
            <a:endParaRPr lang="en-US"/>
          </a:p>
        </p:txBody>
      </p:sp>
    </p:spTree>
    <p:extLst>
      <p:ext uri="{BB962C8B-B14F-4D97-AF65-F5344CB8AC3E}">
        <p14:creationId xmlns:p14="http://schemas.microsoft.com/office/powerpoint/2010/main" val="28583073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fld id="{8721B4D9-3987-4B63-AEBC-2C89B593C7C6}" type="slidenum">
              <a:rPr lang="en-US" altLang="en-US" sz="1200">
                <a:solidFill>
                  <a:srgbClr val="000000"/>
                </a:solidFill>
              </a:rPr>
              <a:pPr/>
              <a:t>1</a:t>
            </a:fld>
            <a:endParaRPr lang="en-US" altLang="en-US" sz="1200">
              <a:solidFill>
                <a:srgbClr val="000000"/>
              </a:solidFill>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Times"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3017426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3B82A9-A229-4FAC-AB41-49B22A27CD1E}" type="slidenum">
              <a:rPr lang="en-US" smtClean="0"/>
              <a:t>30</a:t>
            </a:fld>
            <a:endParaRPr lang="en-US"/>
          </a:p>
        </p:txBody>
      </p:sp>
    </p:spTree>
    <p:extLst>
      <p:ext uri="{BB962C8B-B14F-4D97-AF65-F5344CB8AC3E}">
        <p14:creationId xmlns:p14="http://schemas.microsoft.com/office/powerpoint/2010/main" val="21029834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
            </a:r>
            <a:r>
              <a:rPr lang="en-US" baseline="0" dirty="0"/>
              <a:t> have partnered with the largest US national pediatric renal failure registry, NAPRTCS, to follow survivors longitudinally and measure clinical as well as quality of life and cost variables.</a:t>
            </a:r>
            <a:endParaRPr lang="en-US" dirty="0"/>
          </a:p>
        </p:txBody>
      </p:sp>
      <p:sp>
        <p:nvSpPr>
          <p:cNvPr id="4" name="Slide Number Placeholder 3"/>
          <p:cNvSpPr>
            <a:spLocks noGrp="1"/>
          </p:cNvSpPr>
          <p:nvPr>
            <p:ph type="sldNum" sz="quarter" idx="10"/>
          </p:nvPr>
        </p:nvSpPr>
        <p:spPr/>
        <p:txBody>
          <a:bodyPr/>
          <a:lstStyle/>
          <a:p>
            <a:fld id="{BE62C051-E058-4A24-846F-B54FB9237B86}" type="slidenum">
              <a:rPr lang="en-US" altLang="en-US" smtClean="0"/>
              <a:pPr/>
              <a:t>31</a:t>
            </a:fld>
            <a:endParaRPr lang="en-US" altLang="en-US"/>
          </a:p>
        </p:txBody>
      </p:sp>
    </p:spTree>
    <p:extLst>
      <p:ext uri="{BB962C8B-B14F-4D97-AF65-F5344CB8AC3E}">
        <p14:creationId xmlns:p14="http://schemas.microsoft.com/office/powerpoint/2010/main" val="35868780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3B82A9-A229-4FAC-AB41-49B22A27CD1E}" type="slidenum">
              <a:rPr lang="en-US" smtClean="0"/>
              <a:t>32</a:t>
            </a:fld>
            <a:endParaRPr lang="en-US"/>
          </a:p>
        </p:txBody>
      </p:sp>
    </p:spTree>
    <p:extLst>
      <p:ext uri="{BB962C8B-B14F-4D97-AF65-F5344CB8AC3E}">
        <p14:creationId xmlns:p14="http://schemas.microsoft.com/office/powerpoint/2010/main" val="34805262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3B82A9-A229-4FAC-AB41-49B22A27CD1E}" type="slidenum">
              <a:rPr lang="en-US" smtClean="0"/>
              <a:t>33</a:t>
            </a:fld>
            <a:endParaRPr lang="en-US"/>
          </a:p>
        </p:txBody>
      </p:sp>
    </p:spTree>
    <p:extLst>
      <p:ext uri="{BB962C8B-B14F-4D97-AF65-F5344CB8AC3E}">
        <p14:creationId xmlns:p14="http://schemas.microsoft.com/office/powerpoint/2010/main" val="11519518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first report of </a:t>
            </a:r>
            <a:r>
              <a:rPr lang="en-US" baseline="0" dirty="0" err="1"/>
              <a:t>succesful</a:t>
            </a:r>
            <a:r>
              <a:rPr lang="en-US" baseline="0" dirty="0"/>
              <a:t> serial </a:t>
            </a:r>
            <a:r>
              <a:rPr lang="en-US" baseline="0" dirty="0" err="1"/>
              <a:t>amnioinfusion</a:t>
            </a:r>
            <a:r>
              <a:rPr lang="en-US" baseline="0" dirty="0"/>
              <a:t> to treat </a:t>
            </a:r>
            <a:r>
              <a:rPr lang="en-US" baseline="0" dirty="0" err="1"/>
              <a:t>CoBRA</a:t>
            </a:r>
            <a:r>
              <a:rPr lang="en-US" baseline="0" dirty="0"/>
              <a:t> was published in 2014 by Jessica </a:t>
            </a:r>
            <a:r>
              <a:rPr lang="en-US" baseline="0" dirty="0" err="1"/>
              <a:t>Bientsock</a:t>
            </a:r>
            <a:r>
              <a:rPr lang="en-US" baseline="0" dirty="0"/>
              <a:t> at Johns Hopkins.  The biologic rationale for trying this therapy was the thought that restoration of amniotic fluid would allow </a:t>
            </a:r>
            <a:r>
              <a:rPr lang="en-US" baseline="0" dirty="0" err="1"/>
              <a:t>repressurization</a:t>
            </a:r>
            <a:r>
              <a:rPr lang="en-US" baseline="0" dirty="0"/>
              <a:t> of the fetal tracheal-bronchial tree to promote normal lung growth.</a:t>
            </a:r>
            <a:endParaRPr lang="en-US" dirty="0"/>
          </a:p>
        </p:txBody>
      </p:sp>
      <p:sp>
        <p:nvSpPr>
          <p:cNvPr id="4" name="Slide Number Placeholder 3"/>
          <p:cNvSpPr>
            <a:spLocks noGrp="1"/>
          </p:cNvSpPr>
          <p:nvPr>
            <p:ph type="sldNum" sz="quarter" idx="10"/>
          </p:nvPr>
        </p:nvSpPr>
        <p:spPr/>
        <p:txBody>
          <a:bodyPr/>
          <a:lstStyle/>
          <a:p>
            <a:fld id="{BE62C051-E058-4A24-846F-B54FB9237B86}" type="slidenum">
              <a:rPr lang="en-US" altLang="en-US" smtClean="0"/>
              <a:pPr/>
              <a:t>4</a:t>
            </a:fld>
            <a:endParaRPr lang="en-US" altLang="en-US"/>
          </a:p>
        </p:txBody>
      </p:sp>
    </p:spTree>
    <p:extLst>
      <p:ext uri="{BB962C8B-B14F-4D97-AF65-F5344CB8AC3E}">
        <p14:creationId xmlns:p14="http://schemas.microsoft.com/office/powerpoint/2010/main" val="39805965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was a high profile patient who went onto receive a kidney from her father and</a:t>
            </a:r>
            <a:r>
              <a:rPr lang="en-US" baseline="0" dirty="0"/>
              <a:t> is doing relatively well. This has </a:t>
            </a:r>
            <a:r>
              <a:rPr lang="en-US" dirty="0"/>
              <a:t>led to a lot of lay interest in this therapy and</a:t>
            </a:r>
            <a:r>
              <a:rPr lang="en-US" baseline="0" dirty="0"/>
              <a:t> several centers have begun to offer it.</a:t>
            </a:r>
            <a:r>
              <a:rPr lang="en-US" dirty="0"/>
              <a:t> I think has really increased the urgency for us as a community to systematically</a:t>
            </a:r>
            <a:r>
              <a:rPr lang="en-US" baseline="0" dirty="0"/>
              <a:t> study this therapy to determine its efficacy as well as cost before it becomes the de facto standard of care.</a:t>
            </a:r>
            <a:endParaRPr lang="en-US" dirty="0"/>
          </a:p>
        </p:txBody>
      </p:sp>
      <p:sp>
        <p:nvSpPr>
          <p:cNvPr id="4" name="Slide Number Placeholder 3"/>
          <p:cNvSpPr>
            <a:spLocks noGrp="1"/>
          </p:cNvSpPr>
          <p:nvPr>
            <p:ph type="sldNum" sz="quarter" idx="10"/>
          </p:nvPr>
        </p:nvSpPr>
        <p:spPr/>
        <p:txBody>
          <a:bodyPr/>
          <a:lstStyle/>
          <a:p>
            <a:fld id="{BE62C051-E058-4A24-846F-B54FB9237B86}" type="slidenum">
              <a:rPr lang="en-US" altLang="en-US" smtClean="0"/>
              <a:pPr/>
              <a:t>6</a:t>
            </a:fld>
            <a:endParaRPr lang="en-US" altLang="en-US"/>
          </a:p>
        </p:txBody>
      </p:sp>
    </p:spTree>
    <p:extLst>
      <p:ext uri="{BB962C8B-B14F-4D97-AF65-F5344CB8AC3E}">
        <p14:creationId xmlns:p14="http://schemas.microsoft.com/office/powerpoint/2010/main" val="23828988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2461EA-96AE-4DAD-8877-88AB3238DBE8}" type="slidenum">
              <a:rPr lang="en-US" smtClean="0"/>
              <a:t>9</a:t>
            </a:fld>
            <a:endParaRPr lang="en-US"/>
          </a:p>
        </p:txBody>
      </p:sp>
    </p:spTree>
    <p:extLst>
      <p:ext uri="{BB962C8B-B14F-4D97-AF65-F5344CB8AC3E}">
        <p14:creationId xmlns:p14="http://schemas.microsoft.com/office/powerpoint/2010/main" val="23905540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We designed this as a prospective</a:t>
            </a:r>
            <a:r>
              <a:rPr lang="en-US" baseline="0" dirty="0"/>
              <a:t> cohort trial with strict inclusion and exclusion criteria.  The most important of which is that the patient have an ironclad diagnosis of </a:t>
            </a:r>
            <a:r>
              <a:rPr lang="en-US" baseline="0" dirty="0" err="1"/>
              <a:t>CoBRA</a:t>
            </a:r>
            <a:r>
              <a:rPr lang="en-US" baseline="0" dirty="0"/>
              <a:t>.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BE62C051-E058-4A24-846F-B54FB9237B86}" type="slidenum">
              <a:rPr lang="en-US" altLang="en-US" smtClean="0"/>
              <a:pPr/>
              <a:t>10</a:t>
            </a:fld>
            <a:endParaRPr lang="en-US" altLang="en-US"/>
          </a:p>
        </p:txBody>
      </p:sp>
    </p:spTree>
    <p:extLst>
      <p:ext uri="{BB962C8B-B14F-4D97-AF65-F5344CB8AC3E}">
        <p14:creationId xmlns:p14="http://schemas.microsoft.com/office/powerpoint/2010/main" val="37831685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E62C5C-4BD7-47C2-A8E6-6CA646F0483A}" type="slidenum">
              <a:rPr lang="en-US" smtClean="0"/>
              <a:t>11</a:t>
            </a:fld>
            <a:endParaRPr lang="en-US"/>
          </a:p>
        </p:txBody>
      </p:sp>
    </p:spTree>
    <p:extLst>
      <p:ext uri="{BB962C8B-B14F-4D97-AF65-F5344CB8AC3E}">
        <p14:creationId xmlns:p14="http://schemas.microsoft.com/office/powerpoint/2010/main" val="24329137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algorithm we use to</a:t>
            </a:r>
            <a:r>
              <a:rPr lang="en-US" baseline="0" dirty="0"/>
              <a:t> confirm a </a:t>
            </a:r>
            <a:r>
              <a:rPr lang="en-US" baseline="0" dirty="0" err="1"/>
              <a:t>CoBRA</a:t>
            </a:r>
            <a:r>
              <a:rPr lang="en-US" baseline="0" dirty="0"/>
              <a:t> diagnosis</a:t>
            </a:r>
            <a:endParaRPr lang="en-US" dirty="0"/>
          </a:p>
        </p:txBody>
      </p:sp>
      <p:sp>
        <p:nvSpPr>
          <p:cNvPr id="4" name="Slide Number Placeholder 3"/>
          <p:cNvSpPr>
            <a:spLocks noGrp="1"/>
          </p:cNvSpPr>
          <p:nvPr>
            <p:ph type="sldNum" sz="quarter" idx="10"/>
          </p:nvPr>
        </p:nvSpPr>
        <p:spPr/>
        <p:txBody>
          <a:bodyPr/>
          <a:lstStyle/>
          <a:p>
            <a:fld id="{BE62C051-E058-4A24-846F-B54FB9237B86}" type="slidenum">
              <a:rPr lang="en-US" altLang="en-US" smtClean="0"/>
              <a:pPr/>
              <a:t>12</a:t>
            </a:fld>
            <a:endParaRPr lang="en-US" altLang="en-US"/>
          </a:p>
        </p:txBody>
      </p:sp>
    </p:spTree>
    <p:extLst>
      <p:ext uri="{BB962C8B-B14F-4D97-AF65-F5344CB8AC3E}">
        <p14:creationId xmlns:p14="http://schemas.microsoft.com/office/powerpoint/2010/main" val="36940075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Those in the intervention arm are allowed to switch to expectant management arm if they do not wish to continue </a:t>
            </a:r>
            <a:r>
              <a:rPr lang="en-US" sz="1200" b="0" kern="1200" dirty="0" err="1">
                <a:solidFill>
                  <a:schemeClr val="tx1"/>
                </a:solidFill>
                <a:effectLst/>
                <a:latin typeface="+mn-lt"/>
                <a:ea typeface="+mn-ea"/>
                <a:cs typeface="+mn-cs"/>
              </a:rPr>
              <a:t>amnioinfusions</a:t>
            </a:r>
            <a:r>
              <a:rPr lang="en-US" sz="1200" b="0" kern="1200" dirty="0">
                <a:solidFill>
                  <a:schemeClr val="tx1"/>
                </a:solidFill>
                <a:effectLst/>
                <a:latin typeface="+mn-lt"/>
                <a:ea typeface="+mn-ea"/>
                <a:cs typeface="+mn-cs"/>
              </a:rPr>
              <a:t>. There are some events, should they occur, the participant would be moved into the expectant arm of the study. Uterine bleeding is an event that may or may not result in stopping the interventions. </a:t>
            </a:r>
          </a:p>
          <a:p>
            <a:endParaRPr lang="en-US" dirty="0"/>
          </a:p>
        </p:txBody>
      </p:sp>
      <p:sp>
        <p:nvSpPr>
          <p:cNvPr id="4" name="Slide Number Placeholder 3"/>
          <p:cNvSpPr>
            <a:spLocks noGrp="1"/>
          </p:cNvSpPr>
          <p:nvPr>
            <p:ph type="sldNum" sz="quarter" idx="5"/>
          </p:nvPr>
        </p:nvSpPr>
        <p:spPr/>
        <p:txBody>
          <a:bodyPr/>
          <a:lstStyle/>
          <a:p>
            <a:fld id="{F7E62C5C-4BD7-47C2-A8E6-6CA646F0483A}" type="slidenum">
              <a:rPr lang="en-US" smtClean="0"/>
              <a:t>15</a:t>
            </a:fld>
            <a:endParaRPr lang="en-US"/>
          </a:p>
        </p:txBody>
      </p:sp>
    </p:spTree>
    <p:extLst>
      <p:ext uri="{BB962C8B-B14F-4D97-AF65-F5344CB8AC3E}">
        <p14:creationId xmlns:p14="http://schemas.microsoft.com/office/powerpoint/2010/main" val="27969192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3B82A9-A229-4FAC-AB41-49B22A27CD1E}" type="slidenum">
              <a:rPr lang="en-US" smtClean="0"/>
              <a:t>29</a:t>
            </a:fld>
            <a:endParaRPr lang="en-US"/>
          </a:p>
        </p:txBody>
      </p:sp>
    </p:spTree>
    <p:extLst>
      <p:ext uri="{BB962C8B-B14F-4D97-AF65-F5344CB8AC3E}">
        <p14:creationId xmlns:p14="http://schemas.microsoft.com/office/powerpoint/2010/main" val="15906290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9" descr="Blue_PowerPoint_HD-01.jp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351" y="0"/>
            <a:ext cx="12179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JHM_2C_R_H-01.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908800" y="323851"/>
            <a:ext cx="5283200" cy="2453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3"/>
          <p:cNvSpPr>
            <a:spLocks noGrp="1" noChangeArrowheads="1"/>
          </p:cNvSpPr>
          <p:nvPr>
            <p:ph type="ctrTitle"/>
          </p:nvPr>
        </p:nvSpPr>
        <p:spPr>
          <a:xfrm>
            <a:off x="1079502" y="2921000"/>
            <a:ext cx="10401300" cy="1143000"/>
          </a:xfrm>
        </p:spPr>
        <p:txBody>
          <a:bodyPr/>
          <a:lstStyle>
            <a:lvl1pPr>
              <a:defRPr/>
            </a:lvl1pPr>
          </a:lstStyle>
          <a:p>
            <a:r>
              <a:rPr lang="en-US"/>
              <a:t>Click to edit Master title style</a:t>
            </a:r>
            <a:endParaRPr lang="en-US" dirty="0"/>
          </a:p>
        </p:txBody>
      </p:sp>
      <p:sp>
        <p:nvSpPr>
          <p:cNvPr id="2052" name="Rectangle 4"/>
          <p:cNvSpPr>
            <a:spLocks noGrp="1" noChangeArrowheads="1"/>
          </p:cNvSpPr>
          <p:nvPr>
            <p:ph type="subTitle" idx="1"/>
          </p:nvPr>
        </p:nvSpPr>
        <p:spPr>
          <a:xfrm>
            <a:off x="1079502" y="4102100"/>
            <a:ext cx="10401300" cy="914400"/>
          </a:xfrm>
        </p:spPr>
        <p:txBody>
          <a:bodyPr/>
          <a:lstStyle>
            <a:lvl1pPr marL="0" indent="0">
              <a:buFontTx/>
              <a:buNone/>
              <a:defRPr sz="3200"/>
            </a:lvl1pPr>
          </a:lstStyle>
          <a:p>
            <a:r>
              <a:rPr lang="en-US"/>
              <a:t>Click to edit Master subtitle style</a:t>
            </a:r>
          </a:p>
        </p:txBody>
      </p:sp>
      <p:sp>
        <p:nvSpPr>
          <p:cNvPr id="6" name="Rectangle 5"/>
          <p:cNvSpPr>
            <a:spLocks noGrp="1" noChangeArrowheads="1"/>
          </p:cNvSpPr>
          <p:nvPr>
            <p:ph type="dt" sz="half" idx="10"/>
          </p:nvPr>
        </p:nvSpPr>
        <p:spPr bwMode="auto">
          <a:xfrm>
            <a:off x="1092200" y="5562600"/>
            <a:ext cx="2540000" cy="457200"/>
          </a:xfrm>
        </p:spPr>
        <p:txBody>
          <a:bodyPr/>
          <a:lstStyle>
            <a:lvl1pPr>
              <a:defRPr>
                <a:solidFill>
                  <a:srgbClr val="002C77"/>
                </a:solidFill>
              </a:defRPr>
            </a:lvl1pPr>
          </a:lstStyle>
          <a:p>
            <a:fld id="{8684A61E-6016-4729-AC9E-5B284B8A76D2}" type="datetime1">
              <a:rPr lang="en-US" altLang="en-US"/>
              <a:pPr/>
              <a:t>12/13/2022</a:t>
            </a:fld>
            <a:endParaRPr lang="en-US" altLang="en-US">
              <a:latin typeface="Times" panose="02020603050405020304" pitchFamily="18" charset="0"/>
            </a:endParaRPr>
          </a:p>
        </p:txBody>
      </p:sp>
      <p:sp>
        <p:nvSpPr>
          <p:cNvPr id="7" name="Rectangle 6"/>
          <p:cNvSpPr>
            <a:spLocks noGrp="1" noChangeArrowheads="1"/>
          </p:cNvSpPr>
          <p:nvPr>
            <p:ph type="ftr" sz="quarter" idx="11"/>
          </p:nvPr>
        </p:nvSpPr>
        <p:spPr>
          <a:xfrm>
            <a:off x="4165600" y="6248400"/>
            <a:ext cx="3860800" cy="457200"/>
          </a:xfrm>
        </p:spPr>
        <p:txBody>
          <a:bodyPr/>
          <a:lstStyle>
            <a:lvl1pPr>
              <a:defRPr/>
            </a:lvl1pPr>
          </a:lstStyle>
          <a:p>
            <a:endParaRPr lang="en-US" altLang="en-US">
              <a:solidFill>
                <a:srgbClr val="FFFFFF"/>
              </a:solidFill>
            </a:endParaRPr>
          </a:p>
        </p:txBody>
      </p:sp>
      <p:sp>
        <p:nvSpPr>
          <p:cNvPr id="8" name="Rectangle 7"/>
          <p:cNvSpPr>
            <a:spLocks noGrp="1" noChangeArrowheads="1"/>
          </p:cNvSpPr>
          <p:nvPr>
            <p:ph type="sldNum" sz="quarter" idx="12"/>
          </p:nvPr>
        </p:nvSpPr>
        <p:spPr>
          <a:xfrm>
            <a:off x="8940800" y="6248400"/>
            <a:ext cx="2540000" cy="457200"/>
          </a:xfrm>
        </p:spPr>
        <p:txBody>
          <a:bodyPr/>
          <a:lstStyle>
            <a:lvl1pPr>
              <a:defRPr/>
            </a:lvl1pPr>
          </a:lstStyle>
          <a:p>
            <a:fld id="{65406402-F5B8-403E-B0FA-2984BE3A04F9}"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0245295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741B439A-A6FE-4FAA-A721-6C013DD764C9}" type="datetime1">
              <a:rPr lang="en-US" altLang="en-US">
                <a:solidFill>
                  <a:srgbClr val="FFFFFF"/>
                </a:solidFill>
              </a:rPr>
              <a:pPr/>
              <a:t>12/13/2022</a:t>
            </a:fld>
            <a:endParaRPr lang="en-US" altLang="en-US">
              <a:solidFill>
                <a:srgbClr val="000000"/>
              </a:solidFill>
              <a:latin typeface="Times" panose="02020603050405020304" pitchFamily="18" charset="0"/>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409C3B5F-11BE-4C45-BC96-440CC696980F}"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7824125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51900" y="390525"/>
            <a:ext cx="2590800" cy="5705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79500" y="390525"/>
            <a:ext cx="7569200" cy="5705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1F851E7C-FD03-41F9-83EC-0673BB18AB15}" type="datetime1">
              <a:rPr lang="en-US" altLang="en-US">
                <a:solidFill>
                  <a:srgbClr val="FFFFFF"/>
                </a:solidFill>
              </a:rPr>
              <a:pPr/>
              <a:t>12/13/2022</a:t>
            </a:fld>
            <a:endParaRPr lang="en-US" altLang="en-US">
              <a:solidFill>
                <a:srgbClr val="000000"/>
              </a:solidFill>
              <a:latin typeface="Times" panose="02020603050405020304" pitchFamily="18" charset="0"/>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4E6738E1-EC8F-4C69-B37E-DA0DD79C0DCC}"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3491536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8283C302-BC22-4B76-87FE-1B2C19C13F34}" type="datetime1">
              <a:rPr lang="en-US" altLang="en-US">
                <a:solidFill>
                  <a:srgbClr val="FFFFFF"/>
                </a:solidFill>
              </a:rPr>
              <a:pPr/>
              <a:t>12/13/2022</a:t>
            </a:fld>
            <a:endParaRPr lang="en-US" altLang="en-US">
              <a:solidFill>
                <a:srgbClr val="000000"/>
              </a:solidFill>
              <a:latin typeface="Times" panose="02020603050405020304" pitchFamily="18" charset="0"/>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452DDF7E-CC51-4FAD-87BE-05E423C10C49}"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7555378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8FB5B201-D76E-4A0F-8FA8-C7C18D0B5824}" type="datetime1">
              <a:rPr lang="en-US" altLang="en-US">
                <a:solidFill>
                  <a:srgbClr val="FFFFFF"/>
                </a:solidFill>
              </a:rPr>
              <a:pPr/>
              <a:t>12/13/2022</a:t>
            </a:fld>
            <a:endParaRPr lang="en-US" altLang="en-US">
              <a:solidFill>
                <a:srgbClr val="000000"/>
              </a:solidFill>
              <a:latin typeface="Times" panose="02020603050405020304" pitchFamily="18" charset="0"/>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CE7BAF13-B4C7-4D13-AF55-609DAF2FAA98}"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2839009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795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627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3825A2AE-5C86-4A57-9133-D3B38955A6B8}" type="datetime1">
              <a:rPr lang="en-US" altLang="en-US">
                <a:solidFill>
                  <a:srgbClr val="FFFFFF"/>
                </a:solidFill>
              </a:rPr>
              <a:pPr/>
              <a:t>12/13/2022</a:t>
            </a:fld>
            <a:endParaRPr lang="en-US" altLang="en-US">
              <a:solidFill>
                <a:srgbClr val="000000"/>
              </a:solidFill>
              <a:latin typeface="Times" panose="02020603050405020304" pitchFamily="18" charset="0"/>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E755F038-DEC5-4872-863A-7B6EBDEAAE6C}"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6851845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1A13068B-D695-4785-8C31-EE4362615DF3}" type="datetime1">
              <a:rPr lang="en-US" altLang="en-US">
                <a:solidFill>
                  <a:srgbClr val="FFFFFF"/>
                </a:solidFill>
              </a:rPr>
              <a:pPr/>
              <a:t>12/13/2022</a:t>
            </a:fld>
            <a:endParaRPr lang="en-US" altLang="en-US">
              <a:solidFill>
                <a:srgbClr val="000000"/>
              </a:solidFill>
              <a:latin typeface="Times" panose="02020603050405020304" pitchFamily="18" charset="0"/>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3C500190-B6AC-4A94-8407-23A45658EED8}"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0483392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C1C198CF-80AD-49D8-AF00-19BD36E91711}" type="datetime1">
              <a:rPr lang="en-US" altLang="en-US">
                <a:solidFill>
                  <a:srgbClr val="FFFFFF"/>
                </a:solidFill>
              </a:rPr>
              <a:pPr/>
              <a:t>12/13/2022</a:t>
            </a:fld>
            <a:endParaRPr lang="en-US" altLang="en-US">
              <a:solidFill>
                <a:srgbClr val="000000"/>
              </a:solidFill>
              <a:latin typeface="Times" panose="02020603050405020304" pitchFamily="18" charset="0"/>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A9109746-2FC5-4BAA-80F1-DA2FF5940BC5}"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2335520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529F2715-FC05-45EE-A711-7E7A1BCD2CA0}" type="datetime1">
              <a:rPr lang="en-US" altLang="en-US">
                <a:solidFill>
                  <a:srgbClr val="FFFFFF"/>
                </a:solidFill>
              </a:rPr>
              <a:pPr/>
              <a:t>12/13/2022</a:t>
            </a:fld>
            <a:endParaRPr lang="en-US" altLang="en-US">
              <a:solidFill>
                <a:srgbClr val="000000"/>
              </a:solidFill>
              <a:latin typeface="Times" panose="02020603050405020304" pitchFamily="18" charset="0"/>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2A26EF8A-B23B-4A99-9667-1083255E6801}"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81785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E4C46124-A335-49E8-99CD-D780B5AC5F38}" type="datetime1">
              <a:rPr lang="en-US" altLang="en-US">
                <a:solidFill>
                  <a:srgbClr val="FFFFFF"/>
                </a:solidFill>
              </a:rPr>
              <a:pPr/>
              <a:t>12/13/2022</a:t>
            </a:fld>
            <a:endParaRPr lang="en-US" altLang="en-US">
              <a:solidFill>
                <a:srgbClr val="000000"/>
              </a:solidFill>
              <a:latin typeface="Times" panose="02020603050405020304" pitchFamily="18" charset="0"/>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08CF3B26-8DAC-469E-B51E-CD47ABE66760}"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5612054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203A974-FBF2-4CB5-A94C-B19E822CB57A}" type="datetime1">
              <a:rPr lang="en-US" altLang="en-US">
                <a:solidFill>
                  <a:srgbClr val="FFFFFF"/>
                </a:solidFill>
              </a:rPr>
              <a:pPr/>
              <a:t>12/13/2022</a:t>
            </a:fld>
            <a:endParaRPr lang="en-US" altLang="en-US">
              <a:solidFill>
                <a:srgbClr val="000000"/>
              </a:solidFill>
              <a:latin typeface="Times" panose="02020603050405020304" pitchFamily="18" charset="0"/>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3E37CE37-F80D-4E03-AB02-0A72C96EEFD6}"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6604600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7" descr="Blue_PowerPoint_HD-02.jp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6351" y="0"/>
            <a:ext cx="12179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white">
          <a:xfrm>
            <a:off x="1079500" y="391584"/>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8" name="Rectangle 3"/>
          <p:cNvSpPr>
            <a:spLocks noGrp="1" noChangeArrowheads="1"/>
          </p:cNvSpPr>
          <p:nvPr>
            <p:ph type="body" idx="1"/>
          </p:nvPr>
        </p:nvSpPr>
        <p:spPr bwMode="white">
          <a:xfrm>
            <a:off x="10795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 name="Rectangle 4"/>
          <p:cNvSpPr>
            <a:spLocks noGrp="1" noChangeArrowheads="1"/>
          </p:cNvSpPr>
          <p:nvPr>
            <p:ph type="dt" sz="half" idx="2"/>
          </p:nvPr>
        </p:nvSpPr>
        <p:spPr bwMode="white">
          <a:xfrm>
            <a:off x="1079500" y="6324600"/>
            <a:ext cx="2540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600">
                <a:solidFill>
                  <a:schemeClr val="bg1"/>
                </a:solidFill>
                <a:latin typeface="Arial" panose="020B0604020202020204" pitchFamily="34" charset="0"/>
              </a:defRPr>
            </a:lvl1pPr>
          </a:lstStyle>
          <a:p>
            <a:pPr eaLnBrk="0" fontAlgn="base" hangingPunct="0">
              <a:spcBef>
                <a:spcPct val="0"/>
              </a:spcBef>
              <a:spcAft>
                <a:spcPct val="0"/>
              </a:spcAft>
            </a:pPr>
            <a:fld id="{75F3B3D3-7137-4639-BD72-4B734A3FE77C}" type="datetime1">
              <a:rPr lang="en-US" altLang="en-US" smtClean="0">
                <a:solidFill>
                  <a:srgbClr val="FFFFFF"/>
                </a:solidFill>
                <a:ea typeface="ＭＳ Ｐゴシック" panose="020B0600070205080204" pitchFamily="34" charset="-128"/>
              </a:rPr>
              <a:pPr eaLnBrk="0" fontAlgn="base" hangingPunct="0">
                <a:spcBef>
                  <a:spcPct val="0"/>
                </a:spcBef>
                <a:spcAft>
                  <a:spcPct val="0"/>
                </a:spcAft>
              </a:pPr>
              <a:t>12/13/2022</a:t>
            </a:fld>
            <a:endParaRPr lang="en-US" altLang="en-US">
              <a:solidFill>
                <a:srgbClr val="FFFFFF"/>
              </a:solidFill>
              <a:ea typeface="ＭＳ Ｐゴシック" panose="020B0600070205080204" pitchFamily="34" charset="-128"/>
            </a:endParaRPr>
          </a:p>
        </p:txBody>
      </p:sp>
      <p:sp>
        <p:nvSpPr>
          <p:cNvPr id="1029" name="Rectangle 5"/>
          <p:cNvSpPr>
            <a:spLocks noGrp="1" noChangeArrowheads="1"/>
          </p:cNvSpPr>
          <p:nvPr>
            <p:ph type="ftr" sz="quarter" idx="3"/>
          </p:nvPr>
        </p:nvSpPr>
        <p:spPr bwMode="white">
          <a:xfrm>
            <a:off x="4165600" y="6324600"/>
            <a:ext cx="38608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600">
                <a:solidFill>
                  <a:schemeClr val="bg1"/>
                </a:solidFill>
                <a:latin typeface="Arial" panose="020B0604020202020204" pitchFamily="34" charset="0"/>
              </a:defRPr>
            </a:lvl1pPr>
          </a:lstStyle>
          <a:p>
            <a:pPr eaLnBrk="0" fontAlgn="base" hangingPunct="0">
              <a:spcBef>
                <a:spcPct val="0"/>
              </a:spcBef>
              <a:spcAft>
                <a:spcPct val="0"/>
              </a:spcAft>
            </a:pPr>
            <a:endParaRPr lang="en-US" altLang="en-US">
              <a:solidFill>
                <a:srgbClr val="FFFFFF"/>
              </a:solidFill>
              <a:ea typeface="ＭＳ Ｐゴシック" panose="020B0600070205080204" pitchFamily="34" charset="-128"/>
            </a:endParaRPr>
          </a:p>
        </p:txBody>
      </p:sp>
      <p:sp>
        <p:nvSpPr>
          <p:cNvPr id="1030" name="Rectangle 6"/>
          <p:cNvSpPr>
            <a:spLocks noGrp="1" noChangeArrowheads="1"/>
          </p:cNvSpPr>
          <p:nvPr>
            <p:ph type="sldNum" sz="quarter" idx="4"/>
          </p:nvPr>
        </p:nvSpPr>
        <p:spPr bwMode="white">
          <a:xfrm>
            <a:off x="8890000" y="6324600"/>
            <a:ext cx="2540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600">
                <a:solidFill>
                  <a:schemeClr val="bg1"/>
                </a:solidFill>
                <a:latin typeface="Arial" panose="020B0604020202020204" pitchFamily="34" charset="0"/>
              </a:defRPr>
            </a:lvl1pPr>
          </a:lstStyle>
          <a:p>
            <a:pPr eaLnBrk="0" fontAlgn="base" hangingPunct="0">
              <a:spcBef>
                <a:spcPct val="0"/>
              </a:spcBef>
              <a:spcAft>
                <a:spcPct val="0"/>
              </a:spcAft>
            </a:pPr>
            <a:fld id="{3CC9CF6A-5FFC-4772-89D9-A5B2DCD1F755}" type="slidenum">
              <a:rPr lang="en-US" altLang="en-US" smtClean="0">
                <a:solidFill>
                  <a:srgbClr val="FFFFFF"/>
                </a:solidFill>
                <a:ea typeface="ＭＳ Ｐゴシック" panose="020B0600070205080204" pitchFamily="34" charset="-128"/>
              </a:rPr>
              <a:pPr eaLnBrk="0" fontAlgn="base" hangingPunct="0">
                <a:spcBef>
                  <a:spcPct val="0"/>
                </a:spcBef>
                <a:spcAft>
                  <a:spcPct val="0"/>
                </a:spcAft>
              </a:pPr>
              <a:t>‹#›</a:t>
            </a:fld>
            <a:endParaRPr lang="en-US" altLang="en-US">
              <a:solidFill>
                <a:srgbClr val="FFFFFF"/>
              </a:solidFill>
              <a:ea typeface="ＭＳ Ｐゴシック" panose="020B0600070205080204" pitchFamily="34" charset="-128"/>
            </a:endParaRPr>
          </a:p>
        </p:txBody>
      </p:sp>
      <p:pic>
        <p:nvPicPr>
          <p:cNvPr id="1032" name="Picture 8" descr="JHM_2C_R_H-01.png"/>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9753600" y="264584"/>
            <a:ext cx="2438400" cy="1132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92525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lvl1pPr algn="l" rtl="0" eaLnBrk="1" fontAlgn="base" hangingPunct="1">
        <a:spcBef>
          <a:spcPct val="0"/>
        </a:spcBef>
        <a:spcAft>
          <a:spcPct val="0"/>
        </a:spcAft>
        <a:defRPr sz="4267" b="1">
          <a:solidFill>
            <a:schemeClr val="bg1"/>
          </a:solidFill>
          <a:latin typeface="+mj-lt"/>
          <a:ea typeface="ＭＳ Ｐゴシック" pitchFamily="-65" charset="-128"/>
          <a:cs typeface="ＭＳ Ｐゴシック" pitchFamily="-65" charset="-128"/>
        </a:defRPr>
      </a:lvl1pPr>
      <a:lvl2pPr algn="l" rtl="0" eaLnBrk="1" fontAlgn="base" hangingPunct="1">
        <a:spcBef>
          <a:spcPct val="0"/>
        </a:spcBef>
        <a:spcAft>
          <a:spcPct val="0"/>
        </a:spcAft>
        <a:defRPr sz="4267" b="1">
          <a:solidFill>
            <a:schemeClr val="bg1"/>
          </a:solidFill>
          <a:latin typeface="Arial" charset="0"/>
          <a:ea typeface="ＭＳ Ｐゴシック" pitchFamily="-65" charset="-128"/>
          <a:cs typeface="ＭＳ Ｐゴシック" pitchFamily="-65" charset="-128"/>
        </a:defRPr>
      </a:lvl2pPr>
      <a:lvl3pPr algn="l" rtl="0" eaLnBrk="1" fontAlgn="base" hangingPunct="1">
        <a:spcBef>
          <a:spcPct val="0"/>
        </a:spcBef>
        <a:spcAft>
          <a:spcPct val="0"/>
        </a:spcAft>
        <a:defRPr sz="4267" b="1">
          <a:solidFill>
            <a:schemeClr val="bg1"/>
          </a:solidFill>
          <a:latin typeface="Arial" charset="0"/>
          <a:ea typeface="ＭＳ Ｐゴシック" pitchFamily="-65" charset="-128"/>
          <a:cs typeface="ＭＳ Ｐゴシック" pitchFamily="-65" charset="-128"/>
        </a:defRPr>
      </a:lvl3pPr>
      <a:lvl4pPr algn="l" rtl="0" eaLnBrk="1" fontAlgn="base" hangingPunct="1">
        <a:spcBef>
          <a:spcPct val="0"/>
        </a:spcBef>
        <a:spcAft>
          <a:spcPct val="0"/>
        </a:spcAft>
        <a:defRPr sz="4267" b="1">
          <a:solidFill>
            <a:schemeClr val="bg1"/>
          </a:solidFill>
          <a:latin typeface="Arial" charset="0"/>
          <a:ea typeface="ＭＳ Ｐゴシック" pitchFamily="-65" charset="-128"/>
          <a:cs typeface="ＭＳ Ｐゴシック" pitchFamily="-65" charset="-128"/>
        </a:defRPr>
      </a:lvl4pPr>
      <a:lvl5pPr algn="l" rtl="0" eaLnBrk="1" fontAlgn="base" hangingPunct="1">
        <a:spcBef>
          <a:spcPct val="0"/>
        </a:spcBef>
        <a:spcAft>
          <a:spcPct val="0"/>
        </a:spcAft>
        <a:defRPr sz="4267" b="1">
          <a:solidFill>
            <a:schemeClr val="bg1"/>
          </a:solidFill>
          <a:latin typeface="Arial" charset="0"/>
          <a:ea typeface="ＭＳ Ｐゴシック" pitchFamily="-65" charset="-128"/>
          <a:cs typeface="ＭＳ Ｐゴシック" pitchFamily="-65" charset="-128"/>
        </a:defRPr>
      </a:lvl5pPr>
      <a:lvl6pPr marL="609585" algn="l" rtl="0" eaLnBrk="1" fontAlgn="base" hangingPunct="1">
        <a:spcBef>
          <a:spcPct val="0"/>
        </a:spcBef>
        <a:spcAft>
          <a:spcPct val="0"/>
        </a:spcAft>
        <a:defRPr sz="4800" b="1">
          <a:solidFill>
            <a:schemeClr val="bg1"/>
          </a:solidFill>
          <a:latin typeface="Arial" charset="0"/>
        </a:defRPr>
      </a:lvl6pPr>
      <a:lvl7pPr marL="1219170" algn="l" rtl="0" eaLnBrk="1" fontAlgn="base" hangingPunct="1">
        <a:spcBef>
          <a:spcPct val="0"/>
        </a:spcBef>
        <a:spcAft>
          <a:spcPct val="0"/>
        </a:spcAft>
        <a:defRPr sz="4800" b="1">
          <a:solidFill>
            <a:schemeClr val="bg1"/>
          </a:solidFill>
          <a:latin typeface="Arial" charset="0"/>
        </a:defRPr>
      </a:lvl7pPr>
      <a:lvl8pPr marL="1828754" algn="l" rtl="0" eaLnBrk="1" fontAlgn="base" hangingPunct="1">
        <a:spcBef>
          <a:spcPct val="0"/>
        </a:spcBef>
        <a:spcAft>
          <a:spcPct val="0"/>
        </a:spcAft>
        <a:defRPr sz="4800" b="1">
          <a:solidFill>
            <a:schemeClr val="bg1"/>
          </a:solidFill>
          <a:latin typeface="Arial" charset="0"/>
        </a:defRPr>
      </a:lvl8pPr>
      <a:lvl9pPr marL="2438339" algn="l" rtl="0" eaLnBrk="1" fontAlgn="base" hangingPunct="1">
        <a:spcBef>
          <a:spcPct val="0"/>
        </a:spcBef>
        <a:spcAft>
          <a:spcPct val="0"/>
        </a:spcAft>
        <a:defRPr sz="4800" b="1">
          <a:solidFill>
            <a:schemeClr val="bg1"/>
          </a:solidFill>
          <a:latin typeface="Arial" charset="0"/>
        </a:defRPr>
      </a:lvl9pPr>
    </p:titleStyle>
    <p:bodyStyle>
      <a:lvl1pPr marL="457189" indent="-457189" algn="l" rtl="0" eaLnBrk="1" fontAlgn="base" hangingPunct="1">
        <a:spcBef>
          <a:spcPct val="20000"/>
        </a:spcBef>
        <a:spcAft>
          <a:spcPct val="0"/>
        </a:spcAft>
        <a:buChar char="•"/>
        <a:defRPr sz="3200">
          <a:solidFill>
            <a:schemeClr val="bg1"/>
          </a:solidFill>
          <a:latin typeface="+mn-lt"/>
          <a:ea typeface="ＭＳ Ｐゴシック" pitchFamily="-65" charset="-128"/>
          <a:cs typeface="ＭＳ Ｐゴシック" pitchFamily="-65" charset="-128"/>
        </a:defRPr>
      </a:lvl1pPr>
      <a:lvl2pPr marL="990575" indent="-380990" algn="l" rtl="0" eaLnBrk="1" fontAlgn="base" hangingPunct="1">
        <a:spcBef>
          <a:spcPct val="20000"/>
        </a:spcBef>
        <a:spcAft>
          <a:spcPct val="0"/>
        </a:spcAft>
        <a:buChar char="–"/>
        <a:defRPr sz="2667">
          <a:solidFill>
            <a:schemeClr val="bg1"/>
          </a:solidFill>
          <a:latin typeface="+mn-lt"/>
          <a:ea typeface="ＭＳ Ｐゴシック" charset="-128"/>
        </a:defRPr>
      </a:lvl2pPr>
      <a:lvl3pPr marL="1523962" indent="-304792" algn="l" rtl="0" eaLnBrk="1" fontAlgn="base" hangingPunct="1">
        <a:spcBef>
          <a:spcPct val="20000"/>
        </a:spcBef>
        <a:spcAft>
          <a:spcPct val="0"/>
        </a:spcAft>
        <a:buChar char="•"/>
        <a:defRPr>
          <a:solidFill>
            <a:schemeClr val="bg1"/>
          </a:solidFill>
          <a:latin typeface="+mn-lt"/>
          <a:ea typeface="ＭＳ Ｐゴシック" charset="-128"/>
        </a:defRPr>
      </a:lvl3pPr>
      <a:lvl4pPr marL="2133547" indent="-304792" algn="l" rtl="0" eaLnBrk="1" fontAlgn="base" hangingPunct="1">
        <a:spcBef>
          <a:spcPct val="20000"/>
        </a:spcBef>
        <a:spcAft>
          <a:spcPct val="0"/>
        </a:spcAft>
        <a:buChar char="–"/>
        <a:defRPr sz="2133">
          <a:solidFill>
            <a:schemeClr val="bg1"/>
          </a:solidFill>
          <a:latin typeface="+mn-lt"/>
          <a:ea typeface="ＭＳ Ｐゴシック" charset="-128"/>
        </a:defRPr>
      </a:lvl4pPr>
      <a:lvl5pPr marL="2743131" indent="-304792" algn="l" rtl="0" eaLnBrk="1" fontAlgn="base" hangingPunct="1">
        <a:spcBef>
          <a:spcPct val="20000"/>
        </a:spcBef>
        <a:spcAft>
          <a:spcPct val="0"/>
        </a:spcAft>
        <a:buChar char="»"/>
        <a:defRPr sz="1600">
          <a:solidFill>
            <a:schemeClr val="bg1"/>
          </a:solidFill>
          <a:latin typeface="+mn-lt"/>
          <a:ea typeface="ＭＳ Ｐゴシック" charset="-128"/>
        </a:defRPr>
      </a:lvl5pPr>
      <a:lvl6pPr marL="3352716" indent="-304792" algn="l" rtl="0" eaLnBrk="1" fontAlgn="base" hangingPunct="1">
        <a:spcBef>
          <a:spcPct val="20000"/>
        </a:spcBef>
        <a:spcAft>
          <a:spcPct val="0"/>
        </a:spcAft>
        <a:buChar char="»"/>
        <a:defRPr sz="2667">
          <a:solidFill>
            <a:schemeClr val="bg1"/>
          </a:solidFill>
          <a:latin typeface="+mn-lt"/>
          <a:ea typeface="ＭＳ Ｐゴシック" charset="-128"/>
        </a:defRPr>
      </a:lvl6pPr>
      <a:lvl7pPr marL="3962301" indent="-304792" algn="l" rtl="0" eaLnBrk="1" fontAlgn="base" hangingPunct="1">
        <a:spcBef>
          <a:spcPct val="20000"/>
        </a:spcBef>
        <a:spcAft>
          <a:spcPct val="0"/>
        </a:spcAft>
        <a:buChar char="»"/>
        <a:defRPr sz="2667">
          <a:solidFill>
            <a:schemeClr val="bg1"/>
          </a:solidFill>
          <a:latin typeface="+mn-lt"/>
          <a:ea typeface="ＭＳ Ｐゴシック" charset="-128"/>
        </a:defRPr>
      </a:lvl7pPr>
      <a:lvl8pPr marL="4571886" indent="-304792" algn="l" rtl="0" eaLnBrk="1" fontAlgn="base" hangingPunct="1">
        <a:spcBef>
          <a:spcPct val="20000"/>
        </a:spcBef>
        <a:spcAft>
          <a:spcPct val="0"/>
        </a:spcAft>
        <a:buChar char="»"/>
        <a:defRPr sz="2667">
          <a:solidFill>
            <a:schemeClr val="bg1"/>
          </a:solidFill>
          <a:latin typeface="+mn-lt"/>
          <a:ea typeface="ＭＳ Ｐゴシック" charset="-128"/>
        </a:defRPr>
      </a:lvl8pPr>
      <a:lvl9pPr marL="5181470" indent="-304792" algn="l" rtl="0" eaLnBrk="1" fontAlgn="base" hangingPunct="1">
        <a:spcBef>
          <a:spcPct val="20000"/>
        </a:spcBef>
        <a:spcAft>
          <a:spcPct val="0"/>
        </a:spcAft>
        <a:buChar char="»"/>
        <a:defRPr sz="2667">
          <a:solidFill>
            <a:schemeClr val="bg1"/>
          </a:solidFill>
          <a:latin typeface="+mn-lt"/>
          <a:ea typeface="ＭＳ Ｐゴシック" charset="-128"/>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6.tiff"/></Relationships>
</file>

<file path=ppt/slides/_rels/slide16.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27.tif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28.tiff"/><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 Id="rId4" Type="http://schemas.openxmlformats.org/officeDocument/2006/relationships/image" Target="../media/image6.tiff"/></Relationships>
</file>

<file path=ppt/slides/_rels/slide24.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3.tiff"/></Relationships>
</file>

<file path=ppt/slides/_rels/slide3.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3.tiff"/></Relationships>
</file>

<file path=ppt/slides/_rels/slide31.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3.tiff"/></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3.tiff"/></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tiff"/><Relationship Id="rId5" Type="http://schemas.openxmlformats.org/officeDocument/2006/relationships/image" Target="../media/image9.gif"/><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6.tiff"/></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2"/>
          <p:cNvSpPr>
            <a:spLocks noGrp="1" noChangeArrowheads="1"/>
          </p:cNvSpPr>
          <p:nvPr>
            <p:ph type="ctrTitle"/>
          </p:nvPr>
        </p:nvSpPr>
        <p:spPr>
          <a:xfrm>
            <a:off x="44992" y="2202541"/>
            <a:ext cx="11996466" cy="1143000"/>
          </a:xfrm>
        </p:spPr>
        <p:txBody>
          <a:bodyPr/>
          <a:lstStyle/>
          <a:p>
            <a:pPr algn="ctr"/>
            <a:br>
              <a:rPr lang="en-US" sz="5333" dirty="0">
                <a:latin typeface="Arial" panose="020B0604020202020204" pitchFamily="34" charset="0"/>
                <a:cs typeface="Arial" panose="020B0604020202020204" pitchFamily="34" charset="0"/>
              </a:rPr>
            </a:br>
            <a:endParaRPr lang="en-US" altLang="en-US" sz="5333" dirty="0">
              <a:ea typeface="ＭＳ Ｐゴシック" panose="020B0600070205080204" pitchFamily="34" charset="-128"/>
            </a:endParaRPr>
          </a:p>
        </p:txBody>
      </p:sp>
      <p:pic>
        <p:nvPicPr>
          <p:cNvPr id="5" name="Picture 4">
            <a:extLst>
              <a:ext uri="{FF2B5EF4-FFF2-40B4-BE49-F238E27FC236}">
                <a16:creationId xmlns:a16="http://schemas.microsoft.com/office/drawing/2014/main" id="{E63FFC83-93B3-EE4B-829B-1FF76162FA34}"/>
              </a:ext>
            </a:extLst>
          </p:cNvPr>
          <p:cNvPicPr>
            <a:picLocks noChangeAspect="1"/>
          </p:cNvPicPr>
          <p:nvPr/>
        </p:nvPicPr>
        <p:blipFill>
          <a:blip r:embed="rId3"/>
          <a:stretch>
            <a:fillRect/>
          </a:stretch>
        </p:blipFill>
        <p:spPr>
          <a:xfrm>
            <a:off x="112324" y="556166"/>
            <a:ext cx="11850489" cy="4796022"/>
          </a:xfrm>
          <a:prstGeom prst="rect">
            <a:avLst/>
          </a:prstGeom>
        </p:spPr>
      </p:pic>
      <p:sp>
        <p:nvSpPr>
          <p:cNvPr id="6" name="TextBox 5">
            <a:extLst>
              <a:ext uri="{FF2B5EF4-FFF2-40B4-BE49-F238E27FC236}">
                <a16:creationId xmlns:a16="http://schemas.microsoft.com/office/drawing/2014/main" id="{A51E9FAE-2A15-3142-8323-78A7B1B3A6AD}"/>
              </a:ext>
            </a:extLst>
          </p:cNvPr>
          <p:cNvSpPr txBox="1"/>
          <p:nvPr/>
        </p:nvSpPr>
        <p:spPr>
          <a:xfrm>
            <a:off x="379141" y="5211552"/>
            <a:ext cx="3412023" cy="923330"/>
          </a:xfrm>
          <a:prstGeom prst="rect">
            <a:avLst/>
          </a:prstGeom>
          <a:noFill/>
        </p:spPr>
        <p:txBody>
          <a:bodyPr wrap="square" rtlCol="0">
            <a:spAutoFit/>
          </a:bodyPr>
          <a:lstStyle/>
          <a:p>
            <a:endParaRPr lang="en-US" dirty="0">
              <a:solidFill>
                <a:schemeClr val="accent6"/>
              </a:solidFill>
            </a:endParaRPr>
          </a:p>
          <a:p>
            <a:r>
              <a:rPr lang="en-US" dirty="0">
                <a:solidFill>
                  <a:schemeClr val="accent6"/>
                </a:solidFill>
              </a:rPr>
              <a:t>Protocol version 5.0 Training</a:t>
            </a:r>
          </a:p>
          <a:p>
            <a:endParaRPr lang="en-US" dirty="0"/>
          </a:p>
        </p:txBody>
      </p:sp>
    </p:spTree>
    <p:extLst>
      <p:ext uri="{BB962C8B-B14F-4D97-AF65-F5344CB8AC3E}">
        <p14:creationId xmlns:p14="http://schemas.microsoft.com/office/powerpoint/2010/main" val="3745329276"/>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6062" y="373485"/>
            <a:ext cx="8866014" cy="1224335"/>
          </a:xfrm>
        </p:spPr>
        <p:txBody>
          <a:bodyPr/>
          <a:lstStyle/>
          <a:p>
            <a:r>
              <a:rPr lang="en-US" dirty="0"/>
              <a:t>Trial Design</a:t>
            </a:r>
          </a:p>
        </p:txBody>
      </p:sp>
      <p:sp>
        <p:nvSpPr>
          <p:cNvPr id="7" name="Text Placeholder 6"/>
          <p:cNvSpPr>
            <a:spLocks noGrp="1"/>
          </p:cNvSpPr>
          <p:nvPr>
            <p:ph type="body" idx="1"/>
          </p:nvPr>
        </p:nvSpPr>
        <p:spPr>
          <a:xfrm>
            <a:off x="900729" y="1542905"/>
            <a:ext cx="3868340" cy="823912"/>
          </a:xfrm>
        </p:spPr>
        <p:txBody>
          <a:bodyPr/>
          <a:lstStyle/>
          <a:p>
            <a:r>
              <a:rPr lang="en-US" dirty="0"/>
              <a:t>Inclusion</a:t>
            </a:r>
          </a:p>
        </p:txBody>
      </p:sp>
      <p:sp>
        <p:nvSpPr>
          <p:cNvPr id="8" name="Content Placeholder 7"/>
          <p:cNvSpPr>
            <a:spLocks noGrp="1"/>
          </p:cNvSpPr>
          <p:nvPr>
            <p:ph sz="half" idx="2"/>
          </p:nvPr>
        </p:nvSpPr>
        <p:spPr>
          <a:xfrm>
            <a:off x="608541" y="2543970"/>
            <a:ext cx="5386917" cy="3951288"/>
          </a:xfrm>
        </p:spPr>
        <p:txBody>
          <a:bodyPr>
            <a:normAutofit fontScale="62500" lnSpcReduction="20000"/>
          </a:bodyPr>
          <a:lstStyle/>
          <a:p>
            <a:pPr>
              <a:lnSpc>
                <a:spcPct val="120000"/>
              </a:lnSpc>
              <a:spcBef>
                <a:spcPts val="0"/>
              </a:spcBef>
              <a:spcAft>
                <a:spcPts val="600"/>
              </a:spcAft>
              <a:buFont typeface="Arial" charset="0"/>
              <a:buChar char="•"/>
            </a:pPr>
            <a:r>
              <a:rPr lang="en-US" sz="2600" dirty="0"/>
              <a:t>Confirmed </a:t>
            </a:r>
            <a:r>
              <a:rPr lang="en-US" sz="2600" dirty="0" err="1"/>
              <a:t>anhydramnios</a:t>
            </a:r>
            <a:r>
              <a:rPr lang="en-US" sz="2600" dirty="0"/>
              <a:t> before 22 </a:t>
            </a:r>
            <a:r>
              <a:rPr lang="en-US" sz="2600" dirty="0" err="1"/>
              <a:t>wks</a:t>
            </a:r>
            <a:r>
              <a:rPr lang="en-US" sz="2600" dirty="0"/>
              <a:t> for FRF or confirmed </a:t>
            </a:r>
            <a:r>
              <a:rPr lang="en-US" sz="2600" dirty="0" err="1"/>
              <a:t>CoBRA</a:t>
            </a:r>
            <a:r>
              <a:rPr lang="en-US" sz="2600" dirty="0"/>
              <a:t> </a:t>
            </a:r>
          </a:p>
          <a:p>
            <a:pPr>
              <a:lnSpc>
                <a:spcPct val="120000"/>
              </a:lnSpc>
              <a:spcBef>
                <a:spcPts val="0"/>
              </a:spcBef>
              <a:spcAft>
                <a:spcPts val="600"/>
              </a:spcAft>
              <a:buFont typeface="Arial" charset="0"/>
              <a:buChar char="•"/>
            </a:pPr>
            <a:r>
              <a:rPr lang="en-US" sz="2600" dirty="0"/>
              <a:t>Normal karyotype </a:t>
            </a:r>
          </a:p>
          <a:p>
            <a:pPr>
              <a:lnSpc>
                <a:spcPct val="120000"/>
              </a:lnSpc>
              <a:spcBef>
                <a:spcPts val="0"/>
              </a:spcBef>
              <a:spcAft>
                <a:spcPts val="600"/>
              </a:spcAft>
              <a:buFont typeface="Arial" charset="0"/>
              <a:buChar char="•"/>
            </a:pPr>
            <a:r>
              <a:rPr lang="en-US" sz="2600" dirty="0"/>
              <a:t>Age &gt; 18 for expectant mothers </a:t>
            </a:r>
          </a:p>
          <a:p>
            <a:pPr>
              <a:lnSpc>
                <a:spcPct val="120000"/>
              </a:lnSpc>
              <a:spcBef>
                <a:spcPts val="0"/>
              </a:spcBef>
              <a:spcAft>
                <a:spcPts val="600"/>
              </a:spcAft>
              <a:buFont typeface="Arial" charset="0"/>
              <a:buChar char="•"/>
            </a:pPr>
            <a:r>
              <a:rPr lang="en-US" sz="2600" dirty="0"/>
              <a:t>Willingness to be followed and deliver at RAFT center </a:t>
            </a:r>
          </a:p>
          <a:p>
            <a:pPr>
              <a:lnSpc>
                <a:spcPct val="120000"/>
              </a:lnSpc>
              <a:spcBef>
                <a:spcPts val="0"/>
              </a:spcBef>
              <a:spcAft>
                <a:spcPts val="600"/>
              </a:spcAft>
            </a:pPr>
            <a:r>
              <a:rPr lang="en-US" sz="2600" dirty="0"/>
              <a:t>Completed Multi-D consults</a:t>
            </a:r>
          </a:p>
          <a:p>
            <a:pPr marL="0" indent="0">
              <a:buNone/>
            </a:pPr>
            <a:endParaRPr lang="en-US" dirty="0"/>
          </a:p>
        </p:txBody>
      </p:sp>
      <p:sp>
        <p:nvSpPr>
          <p:cNvPr id="9" name="Text Placeholder 8"/>
          <p:cNvSpPr>
            <a:spLocks noGrp="1"/>
          </p:cNvSpPr>
          <p:nvPr>
            <p:ph type="body" sz="quarter" idx="3"/>
          </p:nvPr>
        </p:nvSpPr>
        <p:spPr>
          <a:xfrm>
            <a:off x="6644329" y="1542905"/>
            <a:ext cx="3887391" cy="823912"/>
          </a:xfrm>
        </p:spPr>
        <p:txBody>
          <a:bodyPr/>
          <a:lstStyle/>
          <a:p>
            <a:r>
              <a:rPr lang="en-US" dirty="0"/>
              <a:t>Exclusion</a:t>
            </a:r>
          </a:p>
        </p:txBody>
      </p:sp>
      <p:sp>
        <p:nvSpPr>
          <p:cNvPr id="10" name="Content Placeholder 9"/>
          <p:cNvSpPr>
            <a:spLocks noGrp="1"/>
          </p:cNvSpPr>
          <p:nvPr>
            <p:ph sz="quarter" idx="4"/>
          </p:nvPr>
        </p:nvSpPr>
        <p:spPr>
          <a:xfrm>
            <a:off x="6153151" y="2505075"/>
            <a:ext cx="3887391" cy="3851276"/>
          </a:xfrm>
        </p:spPr>
        <p:txBody>
          <a:bodyPr>
            <a:normAutofit fontScale="62500" lnSpcReduction="20000"/>
          </a:bodyPr>
          <a:lstStyle/>
          <a:p>
            <a:pPr>
              <a:lnSpc>
                <a:spcPct val="110000"/>
              </a:lnSpc>
              <a:spcBef>
                <a:spcPts val="0"/>
              </a:spcBef>
              <a:spcAft>
                <a:spcPts val="600"/>
              </a:spcAft>
              <a:buFont typeface="Arial" charset="0"/>
              <a:buChar char="•"/>
            </a:pPr>
            <a:r>
              <a:rPr lang="en-US" sz="2400" dirty="0"/>
              <a:t>Cervix less than 2.5 cm in length </a:t>
            </a:r>
          </a:p>
          <a:p>
            <a:pPr>
              <a:lnSpc>
                <a:spcPct val="110000"/>
              </a:lnSpc>
              <a:spcBef>
                <a:spcPts val="0"/>
              </a:spcBef>
              <a:spcAft>
                <a:spcPts val="600"/>
              </a:spcAft>
              <a:buFont typeface="Arial" charset="0"/>
              <a:buChar char="•"/>
            </a:pPr>
            <a:r>
              <a:rPr lang="en-US" sz="2400" dirty="0"/>
              <a:t>Evidence of </a:t>
            </a:r>
            <a:r>
              <a:rPr lang="en-US" sz="2400" dirty="0" err="1"/>
              <a:t>chorioamnionitis</a:t>
            </a:r>
            <a:endParaRPr lang="en-US" sz="2400" dirty="0"/>
          </a:p>
          <a:p>
            <a:pPr>
              <a:lnSpc>
                <a:spcPct val="110000"/>
              </a:lnSpc>
              <a:spcBef>
                <a:spcPts val="0"/>
              </a:spcBef>
              <a:spcAft>
                <a:spcPts val="600"/>
              </a:spcAft>
              <a:buFont typeface="Arial" charset="0"/>
              <a:buChar char="•"/>
            </a:pPr>
            <a:r>
              <a:rPr lang="en-US" sz="2400" dirty="0"/>
              <a:t>Other significant neuro, GI, cardiac anomalies</a:t>
            </a:r>
          </a:p>
          <a:p>
            <a:pPr>
              <a:lnSpc>
                <a:spcPct val="110000"/>
              </a:lnSpc>
              <a:spcBef>
                <a:spcPts val="0"/>
              </a:spcBef>
              <a:spcAft>
                <a:spcPts val="600"/>
              </a:spcAft>
              <a:buFont typeface="Arial" charset="0"/>
              <a:buChar char="•"/>
            </a:pPr>
            <a:r>
              <a:rPr lang="en-US" sz="2400" dirty="0"/>
              <a:t>Evidence of rupture of membranes or separation</a:t>
            </a:r>
          </a:p>
          <a:p>
            <a:pPr>
              <a:lnSpc>
                <a:spcPct val="110000"/>
              </a:lnSpc>
              <a:spcBef>
                <a:spcPts val="0"/>
              </a:spcBef>
              <a:spcAft>
                <a:spcPts val="600"/>
              </a:spcAft>
              <a:buFont typeface="Arial" charset="0"/>
              <a:buChar char="•"/>
            </a:pPr>
            <a:r>
              <a:rPr lang="en-US" sz="2400" dirty="0"/>
              <a:t>Abnormal </a:t>
            </a:r>
            <a:r>
              <a:rPr lang="en-US" sz="2400" dirty="0" err="1"/>
              <a:t>Karytope</a:t>
            </a:r>
            <a:r>
              <a:rPr lang="en-US" sz="2400" dirty="0"/>
              <a:t> or </a:t>
            </a:r>
            <a:r>
              <a:rPr lang="en-US" sz="2400" dirty="0" err="1"/>
              <a:t>Microarry</a:t>
            </a:r>
            <a:r>
              <a:rPr lang="en-US" sz="2400" dirty="0"/>
              <a:t> </a:t>
            </a:r>
          </a:p>
          <a:p>
            <a:pPr>
              <a:lnSpc>
                <a:spcPct val="110000"/>
              </a:lnSpc>
              <a:spcBef>
                <a:spcPts val="0"/>
              </a:spcBef>
              <a:spcAft>
                <a:spcPts val="600"/>
              </a:spcAft>
              <a:buFont typeface="Arial" charset="0"/>
              <a:buChar char="•"/>
            </a:pPr>
            <a:r>
              <a:rPr lang="en-US" sz="2400" dirty="0"/>
              <a:t>Evidence of preterm labor </a:t>
            </a:r>
          </a:p>
          <a:p>
            <a:pPr>
              <a:lnSpc>
                <a:spcPct val="110000"/>
              </a:lnSpc>
              <a:spcBef>
                <a:spcPts val="0"/>
              </a:spcBef>
              <a:spcAft>
                <a:spcPts val="600"/>
              </a:spcAft>
              <a:buFont typeface="Arial" charset="0"/>
              <a:buChar char="•"/>
            </a:pPr>
            <a:r>
              <a:rPr lang="en-US" sz="2400" dirty="0"/>
              <a:t>Multiple gestation pregnancy </a:t>
            </a:r>
          </a:p>
          <a:p>
            <a:pPr>
              <a:lnSpc>
                <a:spcPct val="110000"/>
              </a:lnSpc>
              <a:spcBef>
                <a:spcPts val="0"/>
              </a:spcBef>
              <a:spcAft>
                <a:spcPts val="600"/>
              </a:spcAft>
              <a:buFont typeface="Arial" charset="0"/>
              <a:buChar char="•"/>
            </a:pPr>
            <a:r>
              <a:rPr lang="en-US" sz="2400" dirty="0"/>
              <a:t>Severe maternal medical condition in pregnancy</a:t>
            </a:r>
          </a:p>
          <a:p>
            <a:pPr>
              <a:lnSpc>
                <a:spcPct val="110000"/>
              </a:lnSpc>
              <a:spcBef>
                <a:spcPts val="0"/>
              </a:spcBef>
              <a:spcAft>
                <a:spcPts val="600"/>
              </a:spcAft>
            </a:pPr>
            <a:r>
              <a:rPr lang="en-US" sz="2400" dirty="0"/>
              <a:t>Technical limitations precluding </a:t>
            </a:r>
            <a:r>
              <a:rPr lang="en-US" sz="2400" dirty="0" err="1"/>
              <a:t>amnioinfusion</a:t>
            </a:r>
            <a:r>
              <a:rPr lang="en-US" sz="2400" dirty="0"/>
              <a:t> </a:t>
            </a:r>
          </a:p>
          <a:p>
            <a:pPr>
              <a:lnSpc>
                <a:spcPct val="110000"/>
              </a:lnSpc>
              <a:spcBef>
                <a:spcPts val="0"/>
              </a:spcBef>
              <a:spcAft>
                <a:spcPts val="600"/>
              </a:spcAft>
            </a:pPr>
            <a:r>
              <a:rPr lang="en-US" sz="2400" dirty="0"/>
              <a:t>BDI </a:t>
            </a:r>
            <a:r>
              <a:rPr lang="en-US" sz="2600" dirty="0"/>
              <a:t>score ≥ </a:t>
            </a:r>
            <a:r>
              <a:rPr lang="en-US" sz="2400" dirty="0"/>
              <a:t>17</a:t>
            </a:r>
          </a:p>
          <a:p>
            <a:pPr marL="0" indent="0">
              <a:buNone/>
            </a:pPr>
            <a:endParaRPr lang="en-US" dirty="0"/>
          </a:p>
        </p:txBody>
      </p:sp>
      <p:sp>
        <p:nvSpPr>
          <p:cNvPr id="4" name="Date Placeholder 3"/>
          <p:cNvSpPr>
            <a:spLocks noGrp="1"/>
          </p:cNvSpPr>
          <p:nvPr>
            <p:ph type="dt" sz="half" idx="10"/>
          </p:nvPr>
        </p:nvSpPr>
        <p:spPr/>
        <p:txBody>
          <a:bodyPr/>
          <a:lstStyle/>
          <a:p>
            <a:fld id="{CD38081E-1836-4017-8334-5B9671D90550}" type="datetime1">
              <a:rPr lang="en-US" altLang="en-US" smtClean="0"/>
              <a:pPr/>
              <a:t>12/13/2022</a:t>
            </a:fld>
            <a:endParaRPr lang="en-US" altLang="en-US">
              <a:solidFill>
                <a:schemeClr val="tx1"/>
              </a:solidFill>
              <a:latin typeface="Times" panose="02020603050405020304" pitchFamily="18" charset="0"/>
            </a:endParaRPr>
          </a:p>
        </p:txBody>
      </p:sp>
      <p:sp>
        <p:nvSpPr>
          <p:cNvPr id="5" name="Footer Placeholder 4"/>
          <p:cNvSpPr>
            <a:spLocks noGrp="1"/>
          </p:cNvSpPr>
          <p:nvPr>
            <p:ph type="ftr" sz="quarter" idx="11"/>
          </p:nvPr>
        </p:nvSpPr>
        <p:spPr/>
        <p:txBody>
          <a:bodyPr/>
          <a:lstStyle/>
          <a:p>
            <a:endParaRPr lang="en-US" altLang="en-US" dirty="0"/>
          </a:p>
        </p:txBody>
      </p:sp>
      <p:sp>
        <p:nvSpPr>
          <p:cNvPr id="6" name="Slide Number Placeholder 5"/>
          <p:cNvSpPr>
            <a:spLocks noGrp="1"/>
          </p:cNvSpPr>
          <p:nvPr>
            <p:ph type="sldNum" sz="quarter" idx="12"/>
          </p:nvPr>
        </p:nvSpPr>
        <p:spPr/>
        <p:txBody>
          <a:bodyPr/>
          <a:lstStyle/>
          <a:p>
            <a:fld id="{AB326668-F49E-4D89-B0EC-CEDA03B7EC20}" type="slidenum">
              <a:rPr lang="en-US" altLang="en-US" smtClean="0"/>
              <a:pPr/>
              <a:t>10</a:t>
            </a:fld>
            <a:endParaRPr lang="en-US" altLang="en-US" dirty="0"/>
          </a:p>
        </p:txBody>
      </p:sp>
      <p:pic>
        <p:nvPicPr>
          <p:cNvPr id="11" name="Picture 10">
            <a:extLst>
              <a:ext uri="{FF2B5EF4-FFF2-40B4-BE49-F238E27FC236}">
                <a16:creationId xmlns:a16="http://schemas.microsoft.com/office/drawing/2014/main" id="{562D6F15-4A0D-2E47-9B1C-0F67792F93B6}"/>
              </a:ext>
            </a:extLst>
          </p:cNvPr>
          <p:cNvPicPr>
            <a:picLocks noChangeAspect="1"/>
          </p:cNvPicPr>
          <p:nvPr/>
        </p:nvPicPr>
        <p:blipFill>
          <a:blip r:embed="rId3"/>
          <a:stretch>
            <a:fillRect/>
          </a:stretch>
        </p:blipFill>
        <p:spPr>
          <a:xfrm>
            <a:off x="148849" y="5475429"/>
            <a:ext cx="2289897" cy="880922"/>
          </a:xfrm>
          <a:prstGeom prst="rect">
            <a:avLst/>
          </a:prstGeom>
        </p:spPr>
      </p:pic>
    </p:spTree>
    <p:extLst>
      <p:ext uri="{BB962C8B-B14F-4D97-AF65-F5344CB8AC3E}">
        <p14:creationId xmlns:p14="http://schemas.microsoft.com/office/powerpoint/2010/main" val="220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8">
                                            <p:txEl>
                                              <p:pRg st="0" end="0"/>
                                            </p:txEl>
                                          </p:spTgt>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000" fill="hold"/>
                                        <p:tgtEl>
                                          <p:spTgt spid="8">
                                            <p:txEl>
                                              <p:pRg st="4" end="4"/>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332249" y="362087"/>
            <a:ext cx="10363200" cy="1143000"/>
          </a:xfrm>
        </p:spPr>
        <p:txBody>
          <a:bodyPr/>
          <a:lstStyle/>
          <a:p>
            <a:r>
              <a:rPr lang="en-US" dirty="0"/>
              <a:t>Mandatory multidisciplinary consults</a:t>
            </a:r>
          </a:p>
        </p:txBody>
      </p:sp>
      <p:sp>
        <p:nvSpPr>
          <p:cNvPr id="11" name="Content Placeholder 10"/>
          <p:cNvSpPr>
            <a:spLocks noGrp="1"/>
          </p:cNvSpPr>
          <p:nvPr>
            <p:ph idx="1"/>
          </p:nvPr>
        </p:nvSpPr>
        <p:spPr>
          <a:xfrm>
            <a:off x="1066800" y="1434124"/>
            <a:ext cx="10363200" cy="4114800"/>
          </a:xfrm>
        </p:spPr>
        <p:txBody>
          <a:bodyPr/>
          <a:lstStyle/>
          <a:p>
            <a:r>
              <a:rPr lang="en-US" dirty="0"/>
              <a:t>MFM</a:t>
            </a:r>
          </a:p>
          <a:p>
            <a:r>
              <a:rPr lang="en-US" dirty="0"/>
              <a:t>Neonatology</a:t>
            </a:r>
          </a:p>
          <a:p>
            <a:r>
              <a:rPr lang="en-US" dirty="0"/>
              <a:t>Pediatric Nephrology</a:t>
            </a:r>
          </a:p>
          <a:p>
            <a:r>
              <a:rPr lang="en-US" dirty="0"/>
              <a:t>Pediatric Surgery</a:t>
            </a:r>
          </a:p>
          <a:p>
            <a:r>
              <a:rPr lang="en-US" dirty="0"/>
              <a:t>Transplant Surgery</a:t>
            </a:r>
          </a:p>
          <a:p>
            <a:r>
              <a:rPr lang="en-US" dirty="0"/>
              <a:t>Genetic Counselor</a:t>
            </a:r>
          </a:p>
          <a:p>
            <a:r>
              <a:rPr lang="en-US" dirty="0"/>
              <a:t>Social Work</a:t>
            </a:r>
          </a:p>
          <a:p>
            <a:endParaRPr lang="en-US" dirty="0"/>
          </a:p>
        </p:txBody>
      </p:sp>
      <p:sp>
        <p:nvSpPr>
          <p:cNvPr id="7" name="Date Placeholder 6"/>
          <p:cNvSpPr>
            <a:spLocks noGrp="1"/>
          </p:cNvSpPr>
          <p:nvPr>
            <p:ph type="dt" sz="half" idx="10"/>
          </p:nvPr>
        </p:nvSpPr>
        <p:spPr/>
        <p:txBody>
          <a:bodyPr/>
          <a:lstStyle/>
          <a:p>
            <a:fld id="{5B055166-75C2-481C-8072-2C16B3E547EE}" type="datetime1">
              <a:rPr lang="en-US" altLang="en-US" smtClean="0"/>
              <a:pPr/>
              <a:t>12/13/2022</a:t>
            </a:fld>
            <a:endParaRPr lang="en-US" altLang="en-US">
              <a:solidFill>
                <a:schemeClr val="tx1"/>
              </a:solidFill>
              <a:latin typeface="Times" panose="02020603050405020304" pitchFamily="18" charset="0"/>
            </a:endParaRPr>
          </a:p>
        </p:txBody>
      </p:sp>
      <p:sp>
        <p:nvSpPr>
          <p:cNvPr id="8" name="Footer Placeholder 7"/>
          <p:cNvSpPr>
            <a:spLocks noGrp="1"/>
          </p:cNvSpPr>
          <p:nvPr>
            <p:ph type="ftr" sz="quarter" idx="11"/>
          </p:nvPr>
        </p:nvSpPr>
        <p:spPr>
          <a:xfrm>
            <a:off x="1895382" y="5860001"/>
            <a:ext cx="9534618" cy="769399"/>
          </a:xfrm>
        </p:spPr>
        <p:txBody>
          <a:bodyPr/>
          <a:lstStyle/>
          <a:p>
            <a:r>
              <a:rPr lang="en-US" i="1" dirty="0"/>
              <a:t>After counseling, patients who are greater than 20 weeks GA but less than 26 weeks 0 days GA and wish to continue the pregnancy and undergo intervention will be eligible for experimental therapy. </a:t>
            </a:r>
          </a:p>
          <a:p>
            <a:endParaRPr lang="en-US" altLang="en-US" dirty="0"/>
          </a:p>
        </p:txBody>
      </p:sp>
      <p:sp>
        <p:nvSpPr>
          <p:cNvPr id="9" name="Slide Number Placeholder 8"/>
          <p:cNvSpPr>
            <a:spLocks noGrp="1"/>
          </p:cNvSpPr>
          <p:nvPr>
            <p:ph type="sldNum" sz="quarter" idx="12"/>
          </p:nvPr>
        </p:nvSpPr>
        <p:spPr/>
        <p:txBody>
          <a:bodyPr/>
          <a:lstStyle/>
          <a:p>
            <a:fld id="{30540E72-2E14-411F-83EE-4D81AB990C24}" type="slidenum">
              <a:rPr lang="en-US" altLang="en-US" smtClean="0"/>
              <a:pPr/>
              <a:t>11</a:t>
            </a:fld>
            <a:endParaRPr lang="en-US" altLang="en-US"/>
          </a:p>
        </p:txBody>
      </p:sp>
      <p:pic>
        <p:nvPicPr>
          <p:cNvPr id="12" name="Picture 11">
            <a:extLst>
              <a:ext uri="{FF2B5EF4-FFF2-40B4-BE49-F238E27FC236}">
                <a16:creationId xmlns:a16="http://schemas.microsoft.com/office/drawing/2014/main" id="{DE3E27A9-6335-C246-9D1D-97D44DD7045F}"/>
              </a:ext>
            </a:extLst>
          </p:cNvPr>
          <p:cNvPicPr>
            <a:picLocks noChangeAspect="1"/>
          </p:cNvPicPr>
          <p:nvPr/>
        </p:nvPicPr>
        <p:blipFill>
          <a:blip r:embed="rId3"/>
          <a:stretch>
            <a:fillRect/>
          </a:stretch>
        </p:blipFill>
        <p:spPr>
          <a:xfrm>
            <a:off x="8816975" y="4515602"/>
            <a:ext cx="2686050" cy="1033322"/>
          </a:xfrm>
          <a:prstGeom prst="rect">
            <a:avLst/>
          </a:prstGeom>
        </p:spPr>
      </p:pic>
    </p:spTree>
    <p:extLst>
      <p:ext uri="{BB962C8B-B14F-4D97-AF65-F5344CB8AC3E}">
        <p14:creationId xmlns:p14="http://schemas.microsoft.com/office/powerpoint/2010/main" val="3720836732"/>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34899" y="399584"/>
            <a:ext cx="9276862" cy="1143000"/>
          </a:xfrm>
        </p:spPr>
        <p:txBody>
          <a:bodyPr>
            <a:normAutofit fontScale="90000"/>
          </a:bodyPr>
          <a:lstStyle/>
          <a:p>
            <a:pPr algn="ctr"/>
            <a:r>
              <a:rPr lang="en-US" sz="4000" dirty="0"/>
              <a:t>Early Pregnancy Renal </a:t>
            </a:r>
            <a:r>
              <a:rPr lang="en-US" sz="4000" dirty="0" err="1"/>
              <a:t>Anhydramnios</a:t>
            </a:r>
            <a:r>
              <a:rPr lang="en-US" sz="4000" dirty="0"/>
              <a:t> confirmation</a:t>
            </a:r>
          </a:p>
        </p:txBody>
      </p:sp>
      <p:sp>
        <p:nvSpPr>
          <p:cNvPr id="2" name="Date Placeholder 1"/>
          <p:cNvSpPr>
            <a:spLocks noGrp="1"/>
          </p:cNvSpPr>
          <p:nvPr>
            <p:ph type="dt" sz="half" idx="10"/>
          </p:nvPr>
        </p:nvSpPr>
        <p:spPr/>
        <p:txBody>
          <a:bodyPr/>
          <a:lstStyle/>
          <a:p>
            <a:fld id="{FBF18AAF-5B3F-467C-822E-766B35CF6FC1}" type="datetime1">
              <a:rPr lang="en-US" altLang="en-US" smtClean="0"/>
              <a:pPr/>
              <a:t>12/13/2022</a:t>
            </a:fld>
            <a:endParaRPr lang="en-US" altLang="en-US">
              <a:solidFill>
                <a:schemeClr val="tx1"/>
              </a:solidFill>
              <a:latin typeface="Times" panose="02020603050405020304" pitchFamily="18" charset="0"/>
            </a:endParaRPr>
          </a:p>
        </p:txBody>
      </p:sp>
      <p:sp>
        <p:nvSpPr>
          <p:cNvPr id="3" name="Footer Placeholder 2"/>
          <p:cNvSpPr>
            <a:spLocks noGrp="1"/>
          </p:cNvSpPr>
          <p:nvPr>
            <p:ph type="ftr" sz="quarter" idx="11"/>
          </p:nvPr>
        </p:nvSpPr>
        <p:spPr/>
        <p:txBody>
          <a:bodyPr/>
          <a:lstStyle/>
          <a:p>
            <a:endParaRPr lang="en-US" altLang="en-US"/>
          </a:p>
        </p:txBody>
      </p:sp>
      <p:sp>
        <p:nvSpPr>
          <p:cNvPr id="4" name="Slide Number Placeholder 3"/>
          <p:cNvSpPr>
            <a:spLocks noGrp="1"/>
          </p:cNvSpPr>
          <p:nvPr>
            <p:ph type="sldNum" sz="quarter" idx="12"/>
          </p:nvPr>
        </p:nvSpPr>
        <p:spPr/>
        <p:txBody>
          <a:bodyPr/>
          <a:lstStyle/>
          <a:p>
            <a:fld id="{4EC9DD8A-C77D-4F2E-B48C-514B600372A1}" type="slidenum">
              <a:rPr lang="en-US" altLang="en-US" smtClean="0"/>
              <a:pPr/>
              <a:t>12</a:t>
            </a:fld>
            <a:endParaRPr lang="en-US" altLang="en-US"/>
          </a:p>
        </p:txBody>
      </p:sp>
      <p:cxnSp>
        <p:nvCxnSpPr>
          <p:cNvPr id="9" name="Straight Arrow Connector 8"/>
          <p:cNvCxnSpPr/>
          <p:nvPr/>
        </p:nvCxnSpPr>
        <p:spPr bwMode="auto">
          <a:xfrm>
            <a:off x="5149645" y="2657169"/>
            <a:ext cx="0" cy="304800"/>
          </a:xfrm>
          <a:prstGeom prst="straightConnector1">
            <a:avLst/>
          </a:prstGeom>
          <a:solidFill>
            <a:schemeClr val="accent1"/>
          </a:solidFill>
          <a:ln w="38100" cap="flat" cmpd="sng" algn="ctr">
            <a:solidFill>
              <a:schemeClr val="bg1"/>
            </a:solidFill>
            <a:prstDash val="solid"/>
            <a:round/>
            <a:headEnd type="none" w="med" len="med"/>
            <a:tailEnd type="arrow"/>
          </a:ln>
          <a:effectLst/>
        </p:spPr>
      </p:cxnSp>
      <p:sp>
        <p:nvSpPr>
          <p:cNvPr id="11" name="Content Placeholder 6"/>
          <p:cNvSpPr txBox="1">
            <a:spLocks/>
          </p:cNvSpPr>
          <p:nvPr/>
        </p:nvSpPr>
        <p:spPr bwMode="white">
          <a:xfrm>
            <a:off x="1981200" y="3122651"/>
            <a:ext cx="6553200" cy="904863"/>
          </a:xfrm>
          <a:prstGeom prst="rect">
            <a:avLst/>
          </a:prstGeom>
          <a:solidFill>
            <a:schemeClr val="accent4">
              <a:lumMod val="50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spAutoFit/>
          </a:bodyPr>
          <a:lstStyle>
            <a:lvl1pPr marL="342900" indent="-342900" algn="l" rtl="0" eaLnBrk="1" fontAlgn="base" hangingPunct="1">
              <a:spcBef>
                <a:spcPct val="20000"/>
              </a:spcBef>
              <a:spcAft>
                <a:spcPct val="0"/>
              </a:spcAft>
              <a:buChar char="•"/>
              <a:defRPr sz="3200">
                <a:solidFill>
                  <a:schemeClr val="bg1"/>
                </a:solidFill>
                <a:latin typeface="+mn-lt"/>
                <a:ea typeface="ＭＳ Ｐゴシック" panose="020B0600070205080204" pitchFamily="34" charset="-128"/>
                <a:cs typeface="+mn-cs"/>
              </a:defRPr>
            </a:lvl1pPr>
            <a:lvl2pPr marL="742950" indent="-285750" algn="l" rtl="0" eaLnBrk="1" fontAlgn="base" hangingPunct="1">
              <a:spcBef>
                <a:spcPct val="20000"/>
              </a:spcBef>
              <a:spcAft>
                <a:spcPct val="0"/>
              </a:spcAft>
              <a:buChar char="–"/>
              <a:defRPr sz="2800">
                <a:solidFill>
                  <a:schemeClr val="bg1"/>
                </a:solidFill>
                <a:latin typeface="+mn-lt"/>
                <a:ea typeface="ＭＳ Ｐゴシック" charset="-128"/>
              </a:defRPr>
            </a:lvl2pPr>
            <a:lvl3pPr marL="1143000" indent="-228600" algn="l" rtl="0" eaLnBrk="1" fontAlgn="base" hangingPunct="1">
              <a:spcBef>
                <a:spcPct val="20000"/>
              </a:spcBef>
              <a:spcAft>
                <a:spcPct val="0"/>
              </a:spcAft>
              <a:buChar char="•"/>
              <a:defRPr sz="2400">
                <a:solidFill>
                  <a:schemeClr val="bg1"/>
                </a:solidFill>
                <a:latin typeface="+mn-lt"/>
                <a:ea typeface="ＭＳ Ｐゴシック" charset="-128"/>
              </a:defRPr>
            </a:lvl3pPr>
            <a:lvl4pPr marL="1600200" indent="-228600" algn="l" rtl="0" eaLnBrk="1" fontAlgn="base" hangingPunct="1">
              <a:spcBef>
                <a:spcPct val="20000"/>
              </a:spcBef>
              <a:spcAft>
                <a:spcPct val="0"/>
              </a:spcAft>
              <a:buChar char="–"/>
              <a:defRPr sz="2000">
                <a:solidFill>
                  <a:schemeClr val="bg1"/>
                </a:solidFill>
                <a:latin typeface="+mn-lt"/>
                <a:ea typeface="ＭＳ Ｐゴシック" charset="-128"/>
              </a:defRPr>
            </a:lvl4pPr>
            <a:lvl5pPr marL="2057400" indent="-228600" algn="l" rtl="0" eaLnBrk="1" fontAlgn="base" hangingPunct="1">
              <a:spcBef>
                <a:spcPct val="20000"/>
              </a:spcBef>
              <a:spcAft>
                <a:spcPct val="0"/>
              </a:spcAft>
              <a:buChar char="»"/>
              <a:defRPr sz="2000">
                <a:solidFill>
                  <a:schemeClr val="bg1"/>
                </a:solidFill>
                <a:latin typeface="+mn-lt"/>
                <a:ea typeface="ＭＳ Ｐゴシック" charset="-128"/>
              </a:defRPr>
            </a:lvl5pPr>
            <a:lvl6pPr marL="2514600" indent="-228600" algn="l" rtl="0" eaLnBrk="1" fontAlgn="base" hangingPunct="1">
              <a:spcBef>
                <a:spcPct val="20000"/>
              </a:spcBef>
              <a:spcAft>
                <a:spcPct val="0"/>
              </a:spcAft>
              <a:buChar char="»"/>
              <a:defRPr sz="2000">
                <a:solidFill>
                  <a:schemeClr val="bg1"/>
                </a:solidFill>
                <a:latin typeface="+mn-lt"/>
                <a:ea typeface="ＭＳ Ｐゴシック" charset="-128"/>
              </a:defRPr>
            </a:lvl6pPr>
            <a:lvl7pPr marL="2971800" indent="-228600" algn="l" rtl="0" eaLnBrk="1" fontAlgn="base" hangingPunct="1">
              <a:spcBef>
                <a:spcPct val="20000"/>
              </a:spcBef>
              <a:spcAft>
                <a:spcPct val="0"/>
              </a:spcAft>
              <a:buChar char="»"/>
              <a:defRPr sz="2000">
                <a:solidFill>
                  <a:schemeClr val="bg1"/>
                </a:solidFill>
                <a:latin typeface="+mn-lt"/>
                <a:ea typeface="ＭＳ Ｐゴシック" charset="-128"/>
              </a:defRPr>
            </a:lvl7pPr>
            <a:lvl8pPr marL="3429000" indent="-228600" algn="l" rtl="0" eaLnBrk="1" fontAlgn="base" hangingPunct="1">
              <a:spcBef>
                <a:spcPct val="20000"/>
              </a:spcBef>
              <a:spcAft>
                <a:spcPct val="0"/>
              </a:spcAft>
              <a:buChar char="»"/>
              <a:defRPr sz="2000">
                <a:solidFill>
                  <a:schemeClr val="bg1"/>
                </a:solidFill>
                <a:latin typeface="+mn-lt"/>
                <a:ea typeface="ＭＳ Ｐゴシック" charset="-128"/>
              </a:defRPr>
            </a:lvl8pPr>
            <a:lvl9pPr marL="3886200" indent="-228600" algn="l" rtl="0" eaLnBrk="1" fontAlgn="base" hangingPunct="1">
              <a:spcBef>
                <a:spcPct val="20000"/>
              </a:spcBef>
              <a:spcAft>
                <a:spcPct val="0"/>
              </a:spcAft>
              <a:buChar char="»"/>
              <a:defRPr sz="2000">
                <a:solidFill>
                  <a:schemeClr val="bg1"/>
                </a:solidFill>
                <a:latin typeface="+mn-lt"/>
                <a:ea typeface="ＭＳ Ｐゴシック" charset="-128"/>
              </a:defRPr>
            </a:lvl9pPr>
          </a:lstStyle>
          <a:p>
            <a:pPr marL="0" indent="0">
              <a:buNone/>
            </a:pPr>
            <a:r>
              <a:rPr lang="en-US" sz="2400" dirty="0">
                <a:solidFill>
                  <a:srgbClr val="FFFFFF"/>
                </a:solidFill>
              </a:rPr>
              <a:t>Diagnostic </a:t>
            </a:r>
            <a:r>
              <a:rPr lang="en-US" sz="2400" dirty="0" err="1">
                <a:solidFill>
                  <a:srgbClr val="FFFFFF"/>
                </a:solidFill>
              </a:rPr>
              <a:t>amnioinfusion</a:t>
            </a:r>
            <a:r>
              <a:rPr lang="en-US" sz="2400" dirty="0">
                <a:solidFill>
                  <a:srgbClr val="FFFFFF"/>
                </a:solidFill>
              </a:rPr>
              <a:t> to optimize U/S</a:t>
            </a:r>
          </a:p>
          <a:p>
            <a:pPr lvl="1"/>
            <a:r>
              <a:rPr lang="en-US" sz="2400" dirty="0">
                <a:solidFill>
                  <a:srgbClr val="FFFFFF"/>
                </a:solidFill>
              </a:rPr>
              <a:t>No bladder filling; </a:t>
            </a:r>
            <a:r>
              <a:rPr lang="en-US" sz="2400" dirty="0" err="1">
                <a:solidFill>
                  <a:srgbClr val="FFFFFF"/>
                </a:solidFill>
              </a:rPr>
              <a:t>CoBRA</a:t>
            </a:r>
            <a:r>
              <a:rPr lang="en-US" sz="2400" dirty="0">
                <a:solidFill>
                  <a:srgbClr val="FFFFFF"/>
                </a:solidFill>
              </a:rPr>
              <a:t> vs FRF</a:t>
            </a:r>
          </a:p>
        </p:txBody>
      </p:sp>
      <p:cxnSp>
        <p:nvCxnSpPr>
          <p:cNvPr id="13" name="Straight Arrow Connector 12"/>
          <p:cNvCxnSpPr/>
          <p:nvPr/>
        </p:nvCxnSpPr>
        <p:spPr bwMode="auto">
          <a:xfrm>
            <a:off x="5149645" y="4218038"/>
            <a:ext cx="0" cy="304800"/>
          </a:xfrm>
          <a:prstGeom prst="straightConnector1">
            <a:avLst/>
          </a:prstGeom>
          <a:solidFill>
            <a:schemeClr val="accent1"/>
          </a:solidFill>
          <a:ln w="38100" cap="flat" cmpd="sng" algn="ctr">
            <a:solidFill>
              <a:schemeClr val="bg1"/>
            </a:solidFill>
            <a:prstDash val="solid"/>
            <a:round/>
            <a:headEnd type="none" w="med" len="med"/>
            <a:tailEnd type="arrow"/>
          </a:ln>
          <a:effectLst/>
        </p:spPr>
      </p:cxnSp>
      <p:sp>
        <p:nvSpPr>
          <p:cNvPr id="15" name="Content Placeholder 6"/>
          <p:cNvSpPr txBox="1">
            <a:spLocks/>
          </p:cNvSpPr>
          <p:nvPr/>
        </p:nvSpPr>
        <p:spPr bwMode="white">
          <a:xfrm>
            <a:off x="2628900" y="1684378"/>
            <a:ext cx="5257800" cy="830997"/>
          </a:xfrm>
          <a:prstGeom prst="rect">
            <a:avLst/>
          </a:prstGeom>
          <a:solidFill>
            <a:schemeClr val="accent4">
              <a:lumMod val="50000"/>
            </a:schemeClr>
          </a:solidFill>
          <a:ln>
            <a:solidFill>
              <a:schemeClr val="accent4">
                <a:lumMod val="50000"/>
              </a:schemeClr>
            </a:solid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spAutoFit/>
          </a:bodyPr>
          <a:lstStyle>
            <a:lvl1pPr marL="342900" indent="-342900" algn="l" rtl="0" eaLnBrk="1" fontAlgn="base" hangingPunct="1">
              <a:spcBef>
                <a:spcPct val="20000"/>
              </a:spcBef>
              <a:spcAft>
                <a:spcPct val="0"/>
              </a:spcAft>
              <a:buChar char="•"/>
              <a:defRPr sz="3200">
                <a:solidFill>
                  <a:schemeClr val="bg1"/>
                </a:solidFill>
                <a:latin typeface="+mn-lt"/>
                <a:ea typeface="ＭＳ Ｐゴシック" panose="020B0600070205080204" pitchFamily="34" charset="-128"/>
                <a:cs typeface="+mn-cs"/>
              </a:defRPr>
            </a:lvl1pPr>
            <a:lvl2pPr marL="742950" indent="-285750" algn="l" rtl="0" eaLnBrk="1" fontAlgn="base" hangingPunct="1">
              <a:spcBef>
                <a:spcPct val="20000"/>
              </a:spcBef>
              <a:spcAft>
                <a:spcPct val="0"/>
              </a:spcAft>
              <a:buChar char="–"/>
              <a:defRPr sz="2800">
                <a:solidFill>
                  <a:schemeClr val="bg1"/>
                </a:solidFill>
                <a:latin typeface="+mn-lt"/>
                <a:ea typeface="ＭＳ Ｐゴシック" charset="-128"/>
              </a:defRPr>
            </a:lvl2pPr>
            <a:lvl3pPr marL="1143000" indent="-228600" algn="l" rtl="0" eaLnBrk="1" fontAlgn="base" hangingPunct="1">
              <a:spcBef>
                <a:spcPct val="20000"/>
              </a:spcBef>
              <a:spcAft>
                <a:spcPct val="0"/>
              </a:spcAft>
              <a:buChar char="•"/>
              <a:defRPr sz="2400">
                <a:solidFill>
                  <a:schemeClr val="bg1"/>
                </a:solidFill>
                <a:latin typeface="+mn-lt"/>
                <a:ea typeface="ＭＳ Ｐゴシック" charset="-128"/>
              </a:defRPr>
            </a:lvl3pPr>
            <a:lvl4pPr marL="1600200" indent="-228600" algn="l" rtl="0" eaLnBrk="1" fontAlgn="base" hangingPunct="1">
              <a:spcBef>
                <a:spcPct val="20000"/>
              </a:spcBef>
              <a:spcAft>
                <a:spcPct val="0"/>
              </a:spcAft>
              <a:buChar char="–"/>
              <a:defRPr sz="2000">
                <a:solidFill>
                  <a:schemeClr val="bg1"/>
                </a:solidFill>
                <a:latin typeface="+mn-lt"/>
                <a:ea typeface="ＭＳ Ｐゴシック" charset="-128"/>
              </a:defRPr>
            </a:lvl4pPr>
            <a:lvl5pPr marL="2057400" indent="-228600" algn="l" rtl="0" eaLnBrk="1" fontAlgn="base" hangingPunct="1">
              <a:spcBef>
                <a:spcPct val="20000"/>
              </a:spcBef>
              <a:spcAft>
                <a:spcPct val="0"/>
              </a:spcAft>
              <a:buChar char="»"/>
              <a:defRPr sz="2000">
                <a:solidFill>
                  <a:schemeClr val="bg1"/>
                </a:solidFill>
                <a:latin typeface="+mn-lt"/>
                <a:ea typeface="ＭＳ Ｐゴシック" charset="-128"/>
              </a:defRPr>
            </a:lvl5pPr>
            <a:lvl6pPr marL="2514600" indent="-228600" algn="l" rtl="0" eaLnBrk="1" fontAlgn="base" hangingPunct="1">
              <a:spcBef>
                <a:spcPct val="20000"/>
              </a:spcBef>
              <a:spcAft>
                <a:spcPct val="0"/>
              </a:spcAft>
              <a:buChar char="»"/>
              <a:defRPr sz="2000">
                <a:solidFill>
                  <a:schemeClr val="bg1"/>
                </a:solidFill>
                <a:latin typeface="+mn-lt"/>
                <a:ea typeface="ＭＳ Ｐゴシック" charset="-128"/>
              </a:defRPr>
            </a:lvl6pPr>
            <a:lvl7pPr marL="2971800" indent="-228600" algn="l" rtl="0" eaLnBrk="1" fontAlgn="base" hangingPunct="1">
              <a:spcBef>
                <a:spcPct val="20000"/>
              </a:spcBef>
              <a:spcAft>
                <a:spcPct val="0"/>
              </a:spcAft>
              <a:buChar char="»"/>
              <a:defRPr sz="2000">
                <a:solidFill>
                  <a:schemeClr val="bg1"/>
                </a:solidFill>
                <a:latin typeface="+mn-lt"/>
                <a:ea typeface="ＭＳ Ｐゴシック" charset="-128"/>
              </a:defRPr>
            </a:lvl7pPr>
            <a:lvl8pPr marL="3429000" indent="-228600" algn="l" rtl="0" eaLnBrk="1" fontAlgn="base" hangingPunct="1">
              <a:spcBef>
                <a:spcPct val="20000"/>
              </a:spcBef>
              <a:spcAft>
                <a:spcPct val="0"/>
              </a:spcAft>
              <a:buChar char="»"/>
              <a:defRPr sz="2000">
                <a:solidFill>
                  <a:schemeClr val="bg1"/>
                </a:solidFill>
                <a:latin typeface="+mn-lt"/>
                <a:ea typeface="ＭＳ Ｐゴシック" charset="-128"/>
              </a:defRPr>
            </a:lvl8pPr>
            <a:lvl9pPr marL="3886200" indent="-228600" algn="l" rtl="0" eaLnBrk="1" fontAlgn="base" hangingPunct="1">
              <a:spcBef>
                <a:spcPct val="20000"/>
              </a:spcBef>
              <a:spcAft>
                <a:spcPct val="0"/>
              </a:spcAft>
              <a:buChar char="»"/>
              <a:defRPr sz="2000">
                <a:solidFill>
                  <a:schemeClr val="bg1"/>
                </a:solidFill>
                <a:latin typeface="+mn-lt"/>
                <a:ea typeface="ＭＳ Ｐゴシック" charset="-128"/>
              </a:defRPr>
            </a:lvl9pPr>
          </a:lstStyle>
          <a:p>
            <a:pPr marL="457200" lvl="1" indent="0">
              <a:buNone/>
            </a:pPr>
            <a:r>
              <a:rPr lang="en-US" sz="2400" dirty="0" err="1">
                <a:solidFill>
                  <a:srgbClr val="FFFFFF"/>
                </a:solidFill>
              </a:rPr>
              <a:t>Anhydramnios</a:t>
            </a:r>
            <a:r>
              <a:rPr lang="en-US" sz="2400" dirty="0">
                <a:solidFill>
                  <a:srgbClr val="FFFFFF"/>
                </a:solidFill>
              </a:rPr>
              <a:t> in the absence of ruptured membranes on U/S </a:t>
            </a:r>
          </a:p>
        </p:txBody>
      </p:sp>
      <p:sp>
        <p:nvSpPr>
          <p:cNvPr id="16" name="Content Placeholder 6"/>
          <p:cNvSpPr txBox="1">
            <a:spLocks/>
          </p:cNvSpPr>
          <p:nvPr/>
        </p:nvSpPr>
        <p:spPr bwMode="white">
          <a:xfrm>
            <a:off x="2836606" y="4723625"/>
            <a:ext cx="4572000" cy="904863"/>
          </a:xfrm>
          <a:prstGeom prst="rect">
            <a:avLst/>
          </a:prstGeom>
          <a:solidFill>
            <a:schemeClr val="accent4">
              <a:lumMod val="50000"/>
            </a:schemeClr>
          </a:solidFill>
          <a:ln>
            <a:solidFill>
              <a:schemeClr val="accent4">
                <a:lumMod val="50000"/>
              </a:schemeClr>
            </a:solid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spAutoFit/>
          </a:bodyPr>
          <a:lstStyle>
            <a:lvl1pPr marL="342900" indent="-342900" algn="l" rtl="0" eaLnBrk="1" fontAlgn="base" hangingPunct="1">
              <a:spcBef>
                <a:spcPct val="20000"/>
              </a:spcBef>
              <a:spcAft>
                <a:spcPct val="0"/>
              </a:spcAft>
              <a:buChar char="•"/>
              <a:defRPr sz="3200">
                <a:solidFill>
                  <a:schemeClr val="bg1"/>
                </a:solidFill>
                <a:latin typeface="+mn-lt"/>
                <a:ea typeface="ＭＳ Ｐゴシック" panose="020B0600070205080204" pitchFamily="34" charset="-128"/>
                <a:cs typeface="+mn-cs"/>
              </a:defRPr>
            </a:lvl1pPr>
            <a:lvl2pPr marL="742950" indent="-285750" algn="l" rtl="0" eaLnBrk="1" fontAlgn="base" hangingPunct="1">
              <a:spcBef>
                <a:spcPct val="20000"/>
              </a:spcBef>
              <a:spcAft>
                <a:spcPct val="0"/>
              </a:spcAft>
              <a:buChar char="–"/>
              <a:defRPr sz="2800">
                <a:solidFill>
                  <a:schemeClr val="bg1"/>
                </a:solidFill>
                <a:latin typeface="+mn-lt"/>
                <a:ea typeface="ＭＳ Ｐゴシック" charset="-128"/>
              </a:defRPr>
            </a:lvl2pPr>
            <a:lvl3pPr marL="1143000" indent="-228600" algn="l" rtl="0" eaLnBrk="1" fontAlgn="base" hangingPunct="1">
              <a:spcBef>
                <a:spcPct val="20000"/>
              </a:spcBef>
              <a:spcAft>
                <a:spcPct val="0"/>
              </a:spcAft>
              <a:buChar char="•"/>
              <a:defRPr sz="2400">
                <a:solidFill>
                  <a:schemeClr val="bg1"/>
                </a:solidFill>
                <a:latin typeface="+mn-lt"/>
                <a:ea typeface="ＭＳ Ｐゴシック" charset="-128"/>
              </a:defRPr>
            </a:lvl3pPr>
            <a:lvl4pPr marL="1600200" indent="-228600" algn="l" rtl="0" eaLnBrk="1" fontAlgn="base" hangingPunct="1">
              <a:spcBef>
                <a:spcPct val="20000"/>
              </a:spcBef>
              <a:spcAft>
                <a:spcPct val="0"/>
              </a:spcAft>
              <a:buChar char="–"/>
              <a:defRPr sz="2000">
                <a:solidFill>
                  <a:schemeClr val="bg1"/>
                </a:solidFill>
                <a:latin typeface="+mn-lt"/>
                <a:ea typeface="ＭＳ Ｐゴシック" charset="-128"/>
              </a:defRPr>
            </a:lvl4pPr>
            <a:lvl5pPr marL="2057400" indent="-228600" algn="l" rtl="0" eaLnBrk="1" fontAlgn="base" hangingPunct="1">
              <a:spcBef>
                <a:spcPct val="20000"/>
              </a:spcBef>
              <a:spcAft>
                <a:spcPct val="0"/>
              </a:spcAft>
              <a:buChar char="»"/>
              <a:defRPr sz="2000">
                <a:solidFill>
                  <a:schemeClr val="bg1"/>
                </a:solidFill>
                <a:latin typeface="+mn-lt"/>
                <a:ea typeface="ＭＳ Ｐゴシック" charset="-128"/>
              </a:defRPr>
            </a:lvl5pPr>
            <a:lvl6pPr marL="2514600" indent="-228600" algn="l" rtl="0" eaLnBrk="1" fontAlgn="base" hangingPunct="1">
              <a:spcBef>
                <a:spcPct val="20000"/>
              </a:spcBef>
              <a:spcAft>
                <a:spcPct val="0"/>
              </a:spcAft>
              <a:buChar char="»"/>
              <a:defRPr sz="2000">
                <a:solidFill>
                  <a:schemeClr val="bg1"/>
                </a:solidFill>
                <a:latin typeface="+mn-lt"/>
                <a:ea typeface="ＭＳ Ｐゴシック" charset="-128"/>
              </a:defRPr>
            </a:lvl6pPr>
            <a:lvl7pPr marL="2971800" indent="-228600" algn="l" rtl="0" eaLnBrk="1" fontAlgn="base" hangingPunct="1">
              <a:spcBef>
                <a:spcPct val="20000"/>
              </a:spcBef>
              <a:spcAft>
                <a:spcPct val="0"/>
              </a:spcAft>
              <a:buChar char="»"/>
              <a:defRPr sz="2000">
                <a:solidFill>
                  <a:schemeClr val="bg1"/>
                </a:solidFill>
                <a:latin typeface="+mn-lt"/>
                <a:ea typeface="ＭＳ Ｐゴシック" charset="-128"/>
              </a:defRPr>
            </a:lvl7pPr>
            <a:lvl8pPr marL="3429000" indent="-228600" algn="l" rtl="0" eaLnBrk="1" fontAlgn="base" hangingPunct="1">
              <a:spcBef>
                <a:spcPct val="20000"/>
              </a:spcBef>
              <a:spcAft>
                <a:spcPct val="0"/>
              </a:spcAft>
              <a:buChar char="»"/>
              <a:defRPr sz="2000">
                <a:solidFill>
                  <a:schemeClr val="bg1"/>
                </a:solidFill>
                <a:latin typeface="+mn-lt"/>
                <a:ea typeface="ＭＳ Ｐゴシック" charset="-128"/>
              </a:defRPr>
            </a:lvl8pPr>
            <a:lvl9pPr marL="3886200" indent="-228600" algn="l" rtl="0" eaLnBrk="1" fontAlgn="base" hangingPunct="1">
              <a:spcBef>
                <a:spcPct val="20000"/>
              </a:spcBef>
              <a:spcAft>
                <a:spcPct val="0"/>
              </a:spcAft>
              <a:buChar char="»"/>
              <a:defRPr sz="2000">
                <a:solidFill>
                  <a:schemeClr val="bg1"/>
                </a:solidFill>
                <a:latin typeface="+mn-lt"/>
                <a:ea typeface="ＭＳ Ｐゴシック" charset="-128"/>
              </a:defRPr>
            </a:lvl9pPr>
          </a:lstStyle>
          <a:p>
            <a:pPr marL="0" indent="0">
              <a:buNone/>
            </a:pPr>
            <a:r>
              <a:rPr lang="en-US" sz="2400" dirty="0">
                <a:solidFill>
                  <a:srgbClr val="FFFFFF"/>
                </a:solidFill>
              </a:rPr>
              <a:t>Repeat imaging in 1 week</a:t>
            </a:r>
          </a:p>
          <a:p>
            <a:pPr lvl="1"/>
            <a:r>
              <a:rPr lang="en-US" sz="2400" dirty="0">
                <a:solidFill>
                  <a:srgbClr val="FFFFFF"/>
                </a:solidFill>
              </a:rPr>
              <a:t>Minimal fluid, no leakage</a:t>
            </a:r>
          </a:p>
        </p:txBody>
      </p:sp>
      <p:pic>
        <p:nvPicPr>
          <p:cNvPr id="12" name="Picture 11">
            <a:extLst>
              <a:ext uri="{FF2B5EF4-FFF2-40B4-BE49-F238E27FC236}">
                <a16:creationId xmlns:a16="http://schemas.microsoft.com/office/drawing/2014/main" id="{DE3E27A9-6335-C246-9D1D-97D44DD7045F}"/>
              </a:ext>
            </a:extLst>
          </p:cNvPr>
          <p:cNvPicPr>
            <a:picLocks noChangeAspect="1"/>
          </p:cNvPicPr>
          <p:nvPr/>
        </p:nvPicPr>
        <p:blipFill>
          <a:blip r:embed="rId3"/>
          <a:stretch>
            <a:fillRect/>
          </a:stretch>
        </p:blipFill>
        <p:spPr>
          <a:xfrm>
            <a:off x="9187425" y="4643580"/>
            <a:ext cx="2686050" cy="1033322"/>
          </a:xfrm>
          <a:prstGeom prst="rect">
            <a:avLst/>
          </a:prstGeom>
        </p:spPr>
      </p:pic>
    </p:spTree>
    <p:extLst>
      <p:ext uri="{BB962C8B-B14F-4D97-AF65-F5344CB8AC3E}">
        <p14:creationId xmlns:p14="http://schemas.microsoft.com/office/powerpoint/2010/main" val="3413080353"/>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B74F3-2ADE-2248-8FA2-104812416655}"/>
              </a:ext>
            </a:extLst>
          </p:cNvPr>
          <p:cNvSpPr>
            <a:spLocks noGrp="1"/>
          </p:cNvSpPr>
          <p:nvPr>
            <p:ph type="title"/>
          </p:nvPr>
        </p:nvSpPr>
        <p:spPr>
          <a:xfrm>
            <a:off x="-4417" y="371409"/>
            <a:ext cx="10363200" cy="1143000"/>
          </a:xfrm>
        </p:spPr>
        <p:txBody>
          <a:bodyPr/>
          <a:lstStyle/>
          <a:p>
            <a:r>
              <a:rPr lang="en-US" dirty="0"/>
              <a:t>North American Fetal Therapy Network Endorsed: 10/2018</a:t>
            </a:r>
          </a:p>
        </p:txBody>
      </p:sp>
      <p:sp>
        <p:nvSpPr>
          <p:cNvPr id="4" name="Date Placeholder 3">
            <a:extLst>
              <a:ext uri="{FF2B5EF4-FFF2-40B4-BE49-F238E27FC236}">
                <a16:creationId xmlns:a16="http://schemas.microsoft.com/office/drawing/2014/main" id="{C59E89D9-3F7A-A340-A3E7-A5C01E50AFB7}"/>
              </a:ext>
            </a:extLst>
          </p:cNvPr>
          <p:cNvSpPr>
            <a:spLocks noGrp="1"/>
          </p:cNvSpPr>
          <p:nvPr>
            <p:ph type="dt" sz="half" idx="10"/>
          </p:nvPr>
        </p:nvSpPr>
        <p:spPr/>
        <p:txBody>
          <a:bodyPr/>
          <a:lstStyle/>
          <a:p>
            <a:fld id="{6D5C1898-CF43-4A20-A74D-08886B35405E}" type="datetime1">
              <a:rPr lang="en-US" altLang="en-US" smtClean="0"/>
              <a:pPr/>
              <a:t>12/13/2022</a:t>
            </a:fld>
            <a:endParaRPr lang="en-US" altLang="en-US">
              <a:solidFill>
                <a:schemeClr val="tx1"/>
              </a:solidFill>
              <a:latin typeface="Times" panose="02020603050405020304" pitchFamily="18" charset="0"/>
            </a:endParaRPr>
          </a:p>
        </p:txBody>
      </p:sp>
      <p:sp>
        <p:nvSpPr>
          <p:cNvPr id="5" name="Footer Placeholder 4">
            <a:extLst>
              <a:ext uri="{FF2B5EF4-FFF2-40B4-BE49-F238E27FC236}">
                <a16:creationId xmlns:a16="http://schemas.microsoft.com/office/drawing/2014/main" id="{0651DEF6-EBEB-6449-8BA9-F4A257A3C556}"/>
              </a:ext>
            </a:extLst>
          </p:cNvPr>
          <p:cNvSpPr>
            <a:spLocks noGrp="1"/>
          </p:cNvSpPr>
          <p:nvPr>
            <p:ph type="ftr" sz="quarter" idx="11"/>
          </p:nvPr>
        </p:nvSpPr>
        <p:spPr/>
        <p:txBody>
          <a:bodyPr/>
          <a:lstStyle/>
          <a:p>
            <a:endParaRPr lang="en-US" altLang="en-US"/>
          </a:p>
        </p:txBody>
      </p:sp>
      <p:sp>
        <p:nvSpPr>
          <p:cNvPr id="6" name="Slide Number Placeholder 5">
            <a:extLst>
              <a:ext uri="{FF2B5EF4-FFF2-40B4-BE49-F238E27FC236}">
                <a16:creationId xmlns:a16="http://schemas.microsoft.com/office/drawing/2014/main" id="{BE64C77F-20B9-194E-9B63-B017021E2805}"/>
              </a:ext>
            </a:extLst>
          </p:cNvPr>
          <p:cNvSpPr>
            <a:spLocks noGrp="1"/>
          </p:cNvSpPr>
          <p:nvPr>
            <p:ph type="sldNum" sz="quarter" idx="12"/>
          </p:nvPr>
        </p:nvSpPr>
        <p:spPr/>
        <p:txBody>
          <a:bodyPr/>
          <a:lstStyle/>
          <a:p>
            <a:fld id="{18D00E90-CB0B-48D8-950C-4D3DF3384040}" type="slidenum">
              <a:rPr lang="en-US" altLang="en-US" smtClean="0"/>
              <a:pPr/>
              <a:t>13</a:t>
            </a:fld>
            <a:endParaRPr lang="en-US" altLang="en-US"/>
          </a:p>
        </p:txBody>
      </p:sp>
      <p:pic>
        <p:nvPicPr>
          <p:cNvPr id="7" name="Picture 6">
            <a:extLst>
              <a:ext uri="{FF2B5EF4-FFF2-40B4-BE49-F238E27FC236}">
                <a16:creationId xmlns:a16="http://schemas.microsoft.com/office/drawing/2014/main" id="{2C87FFE1-1DE6-AE4E-A1DB-F75588D60260}"/>
              </a:ext>
            </a:extLst>
          </p:cNvPr>
          <p:cNvPicPr>
            <a:picLocks noChangeAspect="1"/>
          </p:cNvPicPr>
          <p:nvPr/>
        </p:nvPicPr>
        <p:blipFill>
          <a:blip r:embed="rId2"/>
          <a:stretch>
            <a:fillRect/>
          </a:stretch>
        </p:blipFill>
        <p:spPr>
          <a:xfrm>
            <a:off x="193899" y="2120536"/>
            <a:ext cx="1612900" cy="1549400"/>
          </a:xfrm>
          <a:prstGeom prst="rect">
            <a:avLst/>
          </a:prstGeom>
        </p:spPr>
      </p:pic>
      <p:pic>
        <p:nvPicPr>
          <p:cNvPr id="8" name="Picture 7">
            <a:extLst>
              <a:ext uri="{FF2B5EF4-FFF2-40B4-BE49-F238E27FC236}">
                <a16:creationId xmlns:a16="http://schemas.microsoft.com/office/drawing/2014/main" id="{D86CE1E8-8F45-7942-A8F2-D950E71EDCF8}"/>
              </a:ext>
            </a:extLst>
          </p:cNvPr>
          <p:cNvPicPr>
            <a:picLocks noChangeAspect="1"/>
          </p:cNvPicPr>
          <p:nvPr/>
        </p:nvPicPr>
        <p:blipFill>
          <a:blip r:embed="rId3"/>
          <a:stretch>
            <a:fillRect/>
          </a:stretch>
        </p:blipFill>
        <p:spPr>
          <a:xfrm>
            <a:off x="441164" y="4310269"/>
            <a:ext cx="2686050" cy="1033322"/>
          </a:xfrm>
          <a:prstGeom prst="rect">
            <a:avLst/>
          </a:prstGeom>
        </p:spPr>
      </p:pic>
      <p:graphicFrame>
        <p:nvGraphicFramePr>
          <p:cNvPr id="9" name="Table 8">
            <a:extLst>
              <a:ext uri="{FF2B5EF4-FFF2-40B4-BE49-F238E27FC236}">
                <a16:creationId xmlns:a16="http://schemas.microsoft.com/office/drawing/2014/main" id="{FDD149CB-EB08-4A4D-8541-60CFEC0DF072}"/>
              </a:ext>
            </a:extLst>
          </p:cNvPr>
          <p:cNvGraphicFramePr>
            <a:graphicFrameLocks noGrp="1"/>
          </p:cNvGraphicFramePr>
          <p:nvPr>
            <p:extLst>
              <p:ext uri="{D42A27DB-BD31-4B8C-83A1-F6EECF244321}">
                <p14:modId xmlns:p14="http://schemas.microsoft.com/office/powerpoint/2010/main" val="1077279853"/>
              </p:ext>
            </p:extLst>
          </p:nvPr>
        </p:nvGraphicFramePr>
        <p:xfrm>
          <a:off x="5570618" y="2067715"/>
          <a:ext cx="6096000" cy="4480560"/>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3604550628"/>
                    </a:ext>
                  </a:extLst>
                </a:gridCol>
                <a:gridCol w="3048000">
                  <a:extLst>
                    <a:ext uri="{9D8B030D-6E8A-4147-A177-3AD203B41FA5}">
                      <a16:colId xmlns:a16="http://schemas.microsoft.com/office/drawing/2014/main" val="3501186173"/>
                    </a:ext>
                  </a:extLst>
                </a:gridCol>
              </a:tblGrid>
              <a:tr h="370840">
                <a:tc>
                  <a:txBody>
                    <a:bodyPr/>
                    <a:lstStyle/>
                    <a:p>
                      <a:r>
                        <a:rPr lang="en-US" dirty="0"/>
                        <a:t>RAFT Center</a:t>
                      </a:r>
                    </a:p>
                  </a:txBody>
                  <a:tcPr/>
                </a:tc>
                <a:tc>
                  <a:txBody>
                    <a:bodyPr/>
                    <a:lstStyle/>
                    <a:p>
                      <a:r>
                        <a:rPr lang="en-US" dirty="0"/>
                        <a:t>PI</a:t>
                      </a:r>
                    </a:p>
                  </a:txBody>
                  <a:tcPr/>
                </a:tc>
                <a:extLst>
                  <a:ext uri="{0D108BD9-81ED-4DB2-BD59-A6C34878D82A}">
                    <a16:rowId xmlns:a16="http://schemas.microsoft.com/office/drawing/2014/main" val="111148241"/>
                  </a:ext>
                </a:extLst>
              </a:tr>
              <a:tr h="370840">
                <a:tc>
                  <a:txBody>
                    <a:bodyPr/>
                    <a:lstStyle/>
                    <a:p>
                      <a:r>
                        <a:rPr lang="en-US" dirty="0"/>
                        <a:t>JHU</a:t>
                      </a:r>
                    </a:p>
                  </a:txBody>
                  <a:tcPr/>
                </a:tc>
                <a:tc>
                  <a:txBody>
                    <a:bodyPr/>
                    <a:lstStyle/>
                    <a:p>
                      <a:r>
                        <a:rPr lang="en-US" dirty="0"/>
                        <a:t>Meredith Atkinson &amp; Jena Miller</a:t>
                      </a:r>
                    </a:p>
                  </a:txBody>
                  <a:tcPr/>
                </a:tc>
                <a:extLst>
                  <a:ext uri="{0D108BD9-81ED-4DB2-BD59-A6C34878D82A}">
                    <a16:rowId xmlns:a16="http://schemas.microsoft.com/office/drawing/2014/main" val="1157456724"/>
                  </a:ext>
                </a:extLst>
              </a:tr>
              <a:tr h="370840">
                <a:tc>
                  <a:txBody>
                    <a:bodyPr/>
                    <a:lstStyle/>
                    <a:p>
                      <a:r>
                        <a:rPr lang="en-US" dirty="0"/>
                        <a:t>UCSF</a:t>
                      </a:r>
                    </a:p>
                  </a:txBody>
                  <a:tcPr/>
                </a:tc>
                <a:tc>
                  <a:txBody>
                    <a:bodyPr/>
                    <a:lstStyle/>
                    <a:p>
                      <a:r>
                        <a:rPr lang="en-US" dirty="0"/>
                        <a:t>Juan Gonzalez</a:t>
                      </a:r>
                    </a:p>
                  </a:txBody>
                  <a:tcPr/>
                </a:tc>
                <a:extLst>
                  <a:ext uri="{0D108BD9-81ED-4DB2-BD59-A6C34878D82A}">
                    <a16:rowId xmlns:a16="http://schemas.microsoft.com/office/drawing/2014/main" val="3936673795"/>
                  </a:ext>
                </a:extLst>
              </a:tr>
              <a:tr h="370840">
                <a:tc>
                  <a:txBody>
                    <a:bodyPr/>
                    <a:lstStyle/>
                    <a:p>
                      <a:r>
                        <a:rPr lang="en-US" dirty="0"/>
                        <a:t>CHOP</a:t>
                      </a:r>
                    </a:p>
                  </a:txBody>
                  <a:tcPr/>
                </a:tc>
                <a:tc>
                  <a:txBody>
                    <a:bodyPr/>
                    <a:lstStyle/>
                    <a:p>
                      <a:r>
                        <a:rPr lang="en-US" dirty="0"/>
                        <a:t>Julie Moldenhauer</a:t>
                      </a:r>
                    </a:p>
                  </a:txBody>
                  <a:tcPr/>
                </a:tc>
                <a:extLst>
                  <a:ext uri="{0D108BD9-81ED-4DB2-BD59-A6C34878D82A}">
                    <a16:rowId xmlns:a16="http://schemas.microsoft.com/office/drawing/2014/main" val="1143280763"/>
                  </a:ext>
                </a:extLst>
              </a:tr>
              <a:tr h="370840">
                <a:tc>
                  <a:txBody>
                    <a:bodyPr/>
                    <a:lstStyle/>
                    <a:p>
                      <a:r>
                        <a:rPr lang="en-US" dirty="0"/>
                        <a:t>Colorado</a:t>
                      </a:r>
                    </a:p>
                  </a:txBody>
                  <a:tcPr/>
                </a:tc>
                <a:tc>
                  <a:txBody>
                    <a:bodyPr/>
                    <a:lstStyle/>
                    <a:p>
                      <a:r>
                        <a:rPr lang="en-US" dirty="0"/>
                        <a:t>Mike </a:t>
                      </a:r>
                      <a:r>
                        <a:rPr lang="en-US" dirty="0" err="1"/>
                        <a:t>Zaretsky</a:t>
                      </a:r>
                      <a:endParaRPr lang="en-US" dirty="0"/>
                    </a:p>
                  </a:txBody>
                  <a:tcPr/>
                </a:tc>
                <a:extLst>
                  <a:ext uri="{0D108BD9-81ED-4DB2-BD59-A6C34878D82A}">
                    <a16:rowId xmlns:a16="http://schemas.microsoft.com/office/drawing/2014/main" val="3335998860"/>
                  </a:ext>
                </a:extLst>
              </a:tr>
              <a:tr h="370840">
                <a:tc>
                  <a:txBody>
                    <a:bodyPr/>
                    <a:lstStyle/>
                    <a:p>
                      <a:r>
                        <a:rPr lang="en-US" dirty="0"/>
                        <a:t>USC/CHLA</a:t>
                      </a:r>
                    </a:p>
                  </a:txBody>
                  <a:tcPr/>
                </a:tc>
                <a:tc>
                  <a:txBody>
                    <a:bodyPr/>
                    <a:lstStyle/>
                    <a:p>
                      <a:r>
                        <a:rPr lang="en-US" dirty="0"/>
                        <a:t>Ramen </a:t>
                      </a:r>
                      <a:r>
                        <a:rPr lang="en-US" dirty="0" err="1"/>
                        <a:t>Chmait</a:t>
                      </a:r>
                      <a:endParaRPr lang="en-US" dirty="0"/>
                    </a:p>
                  </a:txBody>
                  <a:tcPr/>
                </a:tc>
                <a:extLst>
                  <a:ext uri="{0D108BD9-81ED-4DB2-BD59-A6C34878D82A}">
                    <a16:rowId xmlns:a16="http://schemas.microsoft.com/office/drawing/2014/main" val="2159470717"/>
                  </a:ext>
                </a:extLst>
              </a:tr>
              <a:tr h="370840">
                <a:tc>
                  <a:txBody>
                    <a:bodyPr/>
                    <a:lstStyle/>
                    <a:p>
                      <a:r>
                        <a:rPr lang="en-US" dirty="0"/>
                        <a:t>Mayo Clinic</a:t>
                      </a:r>
                    </a:p>
                  </a:txBody>
                  <a:tcPr/>
                </a:tc>
                <a:tc>
                  <a:txBody>
                    <a:bodyPr/>
                    <a:lstStyle/>
                    <a:p>
                      <a:r>
                        <a:rPr lang="en-US" dirty="0"/>
                        <a:t>Rodrigo </a:t>
                      </a:r>
                      <a:r>
                        <a:rPr lang="en-US" dirty="0" err="1"/>
                        <a:t>Ruano</a:t>
                      </a:r>
                      <a:endParaRPr lang="en-US" dirty="0"/>
                    </a:p>
                  </a:txBody>
                  <a:tcPr/>
                </a:tc>
                <a:extLst>
                  <a:ext uri="{0D108BD9-81ED-4DB2-BD59-A6C34878D82A}">
                    <a16:rowId xmlns:a16="http://schemas.microsoft.com/office/drawing/2014/main" val="84870758"/>
                  </a:ext>
                </a:extLst>
              </a:tr>
              <a:tr h="370840">
                <a:tc>
                  <a:txBody>
                    <a:bodyPr/>
                    <a:lstStyle/>
                    <a:p>
                      <a:r>
                        <a:rPr lang="en-US" dirty="0"/>
                        <a:t>Columbia</a:t>
                      </a:r>
                    </a:p>
                  </a:txBody>
                  <a:tcPr/>
                </a:tc>
                <a:tc>
                  <a:txBody>
                    <a:bodyPr/>
                    <a:lstStyle/>
                    <a:p>
                      <a:r>
                        <a:rPr lang="en-US" dirty="0"/>
                        <a:t>Russel Miller</a:t>
                      </a:r>
                    </a:p>
                  </a:txBody>
                  <a:tcPr/>
                </a:tc>
                <a:extLst>
                  <a:ext uri="{0D108BD9-81ED-4DB2-BD59-A6C34878D82A}">
                    <a16:rowId xmlns:a16="http://schemas.microsoft.com/office/drawing/2014/main" val="3399713230"/>
                  </a:ext>
                </a:extLst>
              </a:tr>
              <a:tr h="370840">
                <a:tc>
                  <a:txBody>
                    <a:bodyPr/>
                    <a:lstStyle/>
                    <a:p>
                      <a:r>
                        <a:rPr lang="en-US" dirty="0"/>
                        <a:t>Stanford</a:t>
                      </a:r>
                    </a:p>
                  </a:txBody>
                  <a:tcPr/>
                </a:tc>
                <a:tc>
                  <a:txBody>
                    <a:bodyPr/>
                    <a:lstStyle/>
                    <a:p>
                      <a:r>
                        <a:rPr lang="en-US" dirty="0" err="1"/>
                        <a:t>Yair</a:t>
                      </a:r>
                      <a:r>
                        <a:rPr lang="en-US" dirty="0"/>
                        <a:t> </a:t>
                      </a:r>
                      <a:r>
                        <a:rPr lang="en-US" dirty="0" err="1"/>
                        <a:t>Blumfeld</a:t>
                      </a:r>
                      <a:endParaRPr lang="en-US" dirty="0"/>
                    </a:p>
                  </a:txBody>
                  <a:tcPr/>
                </a:tc>
                <a:extLst>
                  <a:ext uri="{0D108BD9-81ED-4DB2-BD59-A6C34878D82A}">
                    <a16:rowId xmlns:a16="http://schemas.microsoft.com/office/drawing/2014/main" val="2843795793"/>
                  </a:ext>
                </a:extLst>
              </a:tr>
            </a:tbl>
          </a:graphicData>
        </a:graphic>
      </p:graphicFrame>
      <p:sp>
        <p:nvSpPr>
          <p:cNvPr id="3" name="TextBox 2"/>
          <p:cNvSpPr txBox="1"/>
          <p:nvPr/>
        </p:nvSpPr>
        <p:spPr>
          <a:xfrm>
            <a:off x="6642703" y="1242196"/>
            <a:ext cx="3456972" cy="584775"/>
          </a:xfrm>
          <a:prstGeom prst="rect">
            <a:avLst/>
          </a:prstGeom>
          <a:noFill/>
        </p:spPr>
        <p:txBody>
          <a:bodyPr wrap="none" rtlCol="0">
            <a:spAutoFit/>
          </a:bodyPr>
          <a:lstStyle/>
          <a:p>
            <a:r>
              <a:rPr lang="en-US" sz="3200" dirty="0">
                <a:solidFill>
                  <a:schemeClr val="bg1"/>
                </a:solidFill>
              </a:rPr>
              <a:t>RAFT Consortium</a:t>
            </a:r>
          </a:p>
        </p:txBody>
      </p:sp>
    </p:spTree>
    <p:extLst>
      <p:ext uri="{BB962C8B-B14F-4D97-AF65-F5344CB8AC3E}">
        <p14:creationId xmlns:p14="http://schemas.microsoft.com/office/powerpoint/2010/main" val="2266798117"/>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47868" y="355899"/>
            <a:ext cx="9778010" cy="1143000"/>
          </a:xfrm>
        </p:spPr>
        <p:txBody>
          <a:bodyPr/>
          <a:lstStyle/>
          <a:p>
            <a:r>
              <a:rPr lang="en-US" sz="3200" dirty="0"/>
              <a:t>RAFT Enrollment Targets</a:t>
            </a:r>
          </a:p>
        </p:txBody>
      </p:sp>
      <p:sp>
        <p:nvSpPr>
          <p:cNvPr id="2" name="Date Placeholder 1"/>
          <p:cNvSpPr>
            <a:spLocks noGrp="1"/>
          </p:cNvSpPr>
          <p:nvPr>
            <p:ph type="dt" sz="half" idx="10"/>
          </p:nvPr>
        </p:nvSpPr>
        <p:spPr/>
        <p:txBody>
          <a:bodyPr/>
          <a:lstStyle/>
          <a:p>
            <a:fld id="{6DE7D297-4756-4FFD-9A1F-5028ACD4DC7C}" type="datetime1">
              <a:rPr lang="en-US" altLang="en-US" smtClean="0"/>
              <a:pPr/>
              <a:t>12/13/2022</a:t>
            </a:fld>
            <a:endParaRPr lang="en-US" altLang="en-US">
              <a:solidFill>
                <a:schemeClr val="tx1"/>
              </a:solidFill>
              <a:latin typeface="Times" panose="02020603050405020304" pitchFamily="18" charset="0"/>
            </a:endParaRPr>
          </a:p>
        </p:txBody>
      </p:sp>
      <p:sp>
        <p:nvSpPr>
          <p:cNvPr id="3" name="Footer Placeholder 2"/>
          <p:cNvSpPr>
            <a:spLocks noGrp="1"/>
          </p:cNvSpPr>
          <p:nvPr>
            <p:ph type="ftr" sz="quarter" idx="11"/>
          </p:nvPr>
        </p:nvSpPr>
        <p:spPr/>
        <p:txBody>
          <a:bodyPr/>
          <a:lstStyle/>
          <a:p>
            <a:endParaRPr lang="en-US" altLang="en-US"/>
          </a:p>
        </p:txBody>
      </p:sp>
      <p:sp>
        <p:nvSpPr>
          <p:cNvPr id="4" name="Slide Number Placeholder 3"/>
          <p:cNvSpPr>
            <a:spLocks noGrp="1"/>
          </p:cNvSpPr>
          <p:nvPr>
            <p:ph type="sldNum" sz="quarter" idx="12"/>
          </p:nvPr>
        </p:nvSpPr>
        <p:spPr/>
        <p:txBody>
          <a:bodyPr/>
          <a:lstStyle/>
          <a:p>
            <a:fld id="{FB2BD7FA-EB92-43DD-9246-BF3F76FA1963}" type="slidenum">
              <a:rPr lang="en-US" altLang="en-US" smtClean="0"/>
              <a:pPr/>
              <a:t>14</a:t>
            </a:fld>
            <a:endParaRPr lang="en-US" altLang="en-US"/>
          </a:p>
        </p:txBody>
      </p:sp>
      <p:graphicFrame>
        <p:nvGraphicFramePr>
          <p:cNvPr id="6" name="Table 5"/>
          <p:cNvGraphicFramePr>
            <a:graphicFrameLocks noGrp="1"/>
          </p:cNvGraphicFramePr>
          <p:nvPr>
            <p:extLst>
              <p:ext uri="{D42A27DB-BD31-4B8C-83A1-F6EECF244321}">
                <p14:modId xmlns:p14="http://schemas.microsoft.com/office/powerpoint/2010/main" val="3826234723"/>
              </p:ext>
            </p:extLst>
          </p:nvPr>
        </p:nvGraphicFramePr>
        <p:xfrm>
          <a:off x="6794091" y="1326655"/>
          <a:ext cx="4809662" cy="3527099"/>
        </p:xfrm>
        <a:graphic>
          <a:graphicData uri="http://schemas.openxmlformats.org/drawingml/2006/table">
            <a:tbl>
              <a:tblPr firstRow="1" firstCol="1" bandRow="1">
                <a:tableStyleId>{073A0DAA-6AF3-43AB-8588-CEC1D06C72B9}</a:tableStyleId>
              </a:tblPr>
              <a:tblGrid>
                <a:gridCol w="1245885">
                  <a:extLst>
                    <a:ext uri="{9D8B030D-6E8A-4147-A177-3AD203B41FA5}">
                      <a16:colId xmlns:a16="http://schemas.microsoft.com/office/drawing/2014/main" val="2261018526"/>
                    </a:ext>
                  </a:extLst>
                </a:gridCol>
                <a:gridCol w="1315101">
                  <a:extLst>
                    <a:ext uri="{9D8B030D-6E8A-4147-A177-3AD203B41FA5}">
                      <a16:colId xmlns:a16="http://schemas.microsoft.com/office/drawing/2014/main" val="1626033173"/>
                    </a:ext>
                  </a:extLst>
                </a:gridCol>
                <a:gridCol w="2248676">
                  <a:extLst>
                    <a:ext uri="{9D8B030D-6E8A-4147-A177-3AD203B41FA5}">
                      <a16:colId xmlns:a16="http://schemas.microsoft.com/office/drawing/2014/main" val="605452030"/>
                    </a:ext>
                  </a:extLst>
                </a:gridCol>
              </a:tblGrid>
              <a:tr h="1027744">
                <a:tc>
                  <a:txBody>
                    <a:bodyPr/>
                    <a:lstStyle/>
                    <a:p>
                      <a:pPr marL="0" marR="0" algn="ctr">
                        <a:lnSpc>
                          <a:spcPct val="150000"/>
                        </a:lnSpc>
                        <a:spcBef>
                          <a:spcPts val="0"/>
                        </a:spcBef>
                        <a:spcAft>
                          <a:spcPts val="0"/>
                        </a:spcAft>
                      </a:pPr>
                      <a:r>
                        <a:rPr lang="en-US" sz="1500" dirty="0">
                          <a:effectLst/>
                        </a:rPr>
                        <a:t>Sample Size</a:t>
                      </a:r>
                      <a:endParaRPr lang="en-US" sz="1400" dirty="0">
                        <a:solidFill>
                          <a:srgbClr val="000000"/>
                        </a:solidFill>
                        <a:effectLst/>
                        <a:latin typeface="Times New Roman" panose="02020603050405020304" pitchFamily="18" charset="0"/>
                        <a:ea typeface="Cambria" panose="02040503050406030204" pitchFamily="18" charset="0"/>
                      </a:endParaRPr>
                    </a:p>
                  </a:txBody>
                  <a:tcPr marL="94000" marR="94000" marT="0" marB="0"/>
                </a:tc>
                <a:tc>
                  <a:txBody>
                    <a:bodyPr/>
                    <a:lstStyle/>
                    <a:p>
                      <a:pPr marL="0" marR="0" algn="ctr">
                        <a:lnSpc>
                          <a:spcPct val="150000"/>
                        </a:lnSpc>
                        <a:spcBef>
                          <a:spcPts val="0"/>
                        </a:spcBef>
                        <a:spcAft>
                          <a:spcPts val="0"/>
                        </a:spcAft>
                      </a:pPr>
                      <a:r>
                        <a:rPr lang="en-US" sz="1500" dirty="0">
                          <a:effectLst/>
                        </a:rPr>
                        <a:t>Survival Proportion</a:t>
                      </a:r>
                      <a:endParaRPr lang="en-US" sz="1400" dirty="0">
                        <a:solidFill>
                          <a:srgbClr val="000000"/>
                        </a:solidFill>
                        <a:effectLst/>
                        <a:latin typeface="Times New Roman" panose="02020603050405020304" pitchFamily="18" charset="0"/>
                        <a:ea typeface="Cambria" panose="02040503050406030204" pitchFamily="18" charset="0"/>
                      </a:endParaRPr>
                    </a:p>
                  </a:txBody>
                  <a:tcPr marL="94000" marR="94000" marT="0" marB="0"/>
                </a:tc>
                <a:tc>
                  <a:txBody>
                    <a:bodyPr/>
                    <a:lstStyle/>
                    <a:p>
                      <a:pPr marL="0" marR="0" algn="ctr">
                        <a:lnSpc>
                          <a:spcPct val="150000"/>
                        </a:lnSpc>
                        <a:spcBef>
                          <a:spcPts val="0"/>
                        </a:spcBef>
                        <a:spcAft>
                          <a:spcPts val="0"/>
                        </a:spcAft>
                      </a:pPr>
                      <a:r>
                        <a:rPr lang="en-US" sz="1500" dirty="0">
                          <a:effectLst/>
                        </a:rPr>
                        <a:t>95% Confidence interval</a:t>
                      </a:r>
                      <a:endParaRPr lang="en-US" sz="1400" dirty="0">
                        <a:solidFill>
                          <a:srgbClr val="000000"/>
                        </a:solidFill>
                        <a:effectLst/>
                        <a:latin typeface="Times New Roman" panose="02020603050405020304" pitchFamily="18" charset="0"/>
                        <a:ea typeface="Cambria" panose="02040503050406030204" pitchFamily="18" charset="0"/>
                      </a:endParaRPr>
                    </a:p>
                  </a:txBody>
                  <a:tcPr marL="94000" marR="94000" marT="0" marB="0"/>
                </a:tc>
                <a:extLst>
                  <a:ext uri="{0D108BD9-81ED-4DB2-BD59-A6C34878D82A}">
                    <a16:rowId xmlns:a16="http://schemas.microsoft.com/office/drawing/2014/main" val="2711556636"/>
                  </a:ext>
                </a:extLst>
              </a:tr>
              <a:tr h="352499">
                <a:tc>
                  <a:txBody>
                    <a:bodyPr/>
                    <a:lstStyle/>
                    <a:p>
                      <a:pPr marL="0" marR="0" algn="ctr">
                        <a:lnSpc>
                          <a:spcPct val="150000"/>
                        </a:lnSpc>
                        <a:spcBef>
                          <a:spcPts val="0"/>
                        </a:spcBef>
                        <a:spcAft>
                          <a:spcPts val="0"/>
                        </a:spcAft>
                      </a:pPr>
                      <a:r>
                        <a:rPr lang="en-US" sz="1500">
                          <a:effectLst/>
                        </a:rPr>
                        <a:t>32</a:t>
                      </a:r>
                      <a:endParaRPr lang="en-US" sz="1400">
                        <a:solidFill>
                          <a:srgbClr val="000000"/>
                        </a:solidFill>
                        <a:effectLst/>
                        <a:latin typeface="Times New Roman" panose="02020603050405020304" pitchFamily="18" charset="0"/>
                        <a:ea typeface="Cambria" panose="02040503050406030204" pitchFamily="18" charset="0"/>
                      </a:endParaRPr>
                    </a:p>
                  </a:txBody>
                  <a:tcPr marL="94000" marR="94000" marT="0" marB="0"/>
                </a:tc>
                <a:tc>
                  <a:txBody>
                    <a:bodyPr/>
                    <a:lstStyle/>
                    <a:p>
                      <a:pPr marL="0" marR="0" algn="ctr">
                        <a:lnSpc>
                          <a:spcPct val="150000"/>
                        </a:lnSpc>
                        <a:spcBef>
                          <a:spcPts val="0"/>
                        </a:spcBef>
                        <a:spcAft>
                          <a:spcPts val="0"/>
                        </a:spcAft>
                      </a:pPr>
                      <a:r>
                        <a:rPr lang="en-US" sz="1500" dirty="0">
                          <a:effectLst/>
                        </a:rPr>
                        <a:t>0.2</a:t>
                      </a:r>
                      <a:endParaRPr lang="en-US" sz="1400" dirty="0">
                        <a:solidFill>
                          <a:srgbClr val="000000"/>
                        </a:solidFill>
                        <a:effectLst/>
                        <a:latin typeface="Times New Roman" panose="02020603050405020304" pitchFamily="18" charset="0"/>
                        <a:ea typeface="Cambria" panose="02040503050406030204" pitchFamily="18" charset="0"/>
                      </a:endParaRPr>
                    </a:p>
                  </a:txBody>
                  <a:tcPr marL="94000" marR="94000" marT="0" marB="0"/>
                </a:tc>
                <a:tc>
                  <a:txBody>
                    <a:bodyPr/>
                    <a:lstStyle/>
                    <a:p>
                      <a:pPr marL="0" marR="0" algn="ctr">
                        <a:lnSpc>
                          <a:spcPct val="150000"/>
                        </a:lnSpc>
                        <a:spcBef>
                          <a:spcPts val="0"/>
                        </a:spcBef>
                        <a:spcAft>
                          <a:spcPts val="0"/>
                        </a:spcAft>
                      </a:pPr>
                      <a:r>
                        <a:rPr lang="en-US" sz="1500">
                          <a:effectLst/>
                        </a:rPr>
                        <a:t>0.055-0.355</a:t>
                      </a:r>
                      <a:endParaRPr lang="en-US" sz="1400">
                        <a:solidFill>
                          <a:srgbClr val="000000"/>
                        </a:solidFill>
                        <a:effectLst/>
                        <a:latin typeface="Times New Roman" panose="02020603050405020304" pitchFamily="18" charset="0"/>
                        <a:ea typeface="Cambria" panose="02040503050406030204" pitchFamily="18" charset="0"/>
                      </a:endParaRPr>
                    </a:p>
                  </a:txBody>
                  <a:tcPr marL="94000" marR="94000" marT="0" marB="0"/>
                </a:tc>
                <a:extLst>
                  <a:ext uri="{0D108BD9-81ED-4DB2-BD59-A6C34878D82A}">
                    <a16:rowId xmlns:a16="http://schemas.microsoft.com/office/drawing/2014/main" val="1049530477"/>
                  </a:ext>
                </a:extLst>
              </a:tr>
              <a:tr h="352499">
                <a:tc>
                  <a:txBody>
                    <a:bodyPr/>
                    <a:lstStyle/>
                    <a:p>
                      <a:pPr marL="0" marR="0" algn="ctr">
                        <a:lnSpc>
                          <a:spcPct val="150000"/>
                        </a:lnSpc>
                        <a:spcBef>
                          <a:spcPts val="0"/>
                        </a:spcBef>
                        <a:spcAft>
                          <a:spcPts val="0"/>
                        </a:spcAft>
                      </a:pPr>
                      <a:r>
                        <a:rPr lang="en-US" sz="1500">
                          <a:effectLst/>
                        </a:rPr>
                        <a:t>30</a:t>
                      </a:r>
                      <a:endParaRPr lang="en-US" sz="1400">
                        <a:solidFill>
                          <a:srgbClr val="000000"/>
                        </a:solidFill>
                        <a:effectLst/>
                        <a:latin typeface="Times New Roman" panose="02020603050405020304" pitchFamily="18" charset="0"/>
                        <a:ea typeface="Cambria" panose="02040503050406030204" pitchFamily="18" charset="0"/>
                      </a:endParaRPr>
                    </a:p>
                  </a:txBody>
                  <a:tcPr marL="94000" marR="94000" marT="0" marB="0"/>
                </a:tc>
                <a:tc>
                  <a:txBody>
                    <a:bodyPr/>
                    <a:lstStyle/>
                    <a:p>
                      <a:pPr marL="0" marR="0" algn="ctr">
                        <a:lnSpc>
                          <a:spcPct val="150000"/>
                        </a:lnSpc>
                        <a:spcBef>
                          <a:spcPts val="0"/>
                        </a:spcBef>
                        <a:spcAft>
                          <a:spcPts val="0"/>
                        </a:spcAft>
                      </a:pPr>
                      <a:r>
                        <a:rPr lang="en-US" sz="1500" dirty="0">
                          <a:effectLst/>
                        </a:rPr>
                        <a:t>0.3</a:t>
                      </a:r>
                      <a:endParaRPr lang="en-US" sz="1400" dirty="0">
                        <a:solidFill>
                          <a:srgbClr val="000000"/>
                        </a:solidFill>
                        <a:effectLst/>
                        <a:latin typeface="Times New Roman" panose="02020603050405020304" pitchFamily="18" charset="0"/>
                        <a:ea typeface="Cambria" panose="02040503050406030204" pitchFamily="18" charset="0"/>
                      </a:endParaRPr>
                    </a:p>
                  </a:txBody>
                  <a:tcPr marL="94000" marR="94000" marT="0" marB="0"/>
                </a:tc>
                <a:tc>
                  <a:txBody>
                    <a:bodyPr/>
                    <a:lstStyle/>
                    <a:p>
                      <a:pPr marL="0" marR="0" algn="ctr">
                        <a:lnSpc>
                          <a:spcPct val="150000"/>
                        </a:lnSpc>
                        <a:spcBef>
                          <a:spcPts val="0"/>
                        </a:spcBef>
                        <a:spcAft>
                          <a:spcPts val="0"/>
                        </a:spcAft>
                      </a:pPr>
                      <a:r>
                        <a:rPr lang="en-US" sz="1500" dirty="0">
                          <a:effectLst/>
                        </a:rPr>
                        <a:t>0.13-0.47</a:t>
                      </a:r>
                      <a:endParaRPr lang="en-US" sz="1400" dirty="0">
                        <a:solidFill>
                          <a:srgbClr val="000000"/>
                        </a:solidFill>
                        <a:effectLst/>
                        <a:latin typeface="Times New Roman" panose="02020603050405020304" pitchFamily="18" charset="0"/>
                        <a:ea typeface="Cambria" panose="02040503050406030204" pitchFamily="18" charset="0"/>
                      </a:endParaRPr>
                    </a:p>
                  </a:txBody>
                  <a:tcPr marL="94000" marR="94000" marT="0" marB="0"/>
                </a:tc>
                <a:extLst>
                  <a:ext uri="{0D108BD9-81ED-4DB2-BD59-A6C34878D82A}">
                    <a16:rowId xmlns:a16="http://schemas.microsoft.com/office/drawing/2014/main" val="254893302"/>
                  </a:ext>
                </a:extLst>
              </a:tr>
              <a:tr h="373389">
                <a:tc>
                  <a:txBody>
                    <a:bodyPr/>
                    <a:lstStyle/>
                    <a:p>
                      <a:pPr marL="0" marR="0" algn="ctr">
                        <a:lnSpc>
                          <a:spcPct val="150000"/>
                        </a:lnSpc>
                        <a:spcBef>
                          <a:spcPts val="0"/>
                        </a:spcBef>
                        <a:spcAft>
                          <a:spcPts val="0"/>
                        </a:spcAft>
                      </a:pPr>
                      <a:r>
                        <a:rPr lang="en-US" sz="1500">
                          <a:effectLst/>
                        </a:rPr>
                        <a:t>33</a:t>
                      </a:r>
                      <a:endParaRPr lang="en-US" sz="1400">
                        <a:solidFill>
                          <a:srgbClr val="000000"/>
                        </a:solidFill>
                        <a:effectLst/>
                        <a:latin typeface="Times New Roman" panose="02020603050405020304" pitchFamily="18" charset="0"/>
                        <a:ea typeface="Cambria" panose="02040503050406030204" pitchFamily="18" charset="0"/>
                      </a:endParaRPr>
                    </a:p>
                  </a:txBody>
                  <a:tcPr marL="94000" marR="94000" marT="0" marB="0"/>
                </a:tc>
                <a:tc>
                  <a:txBody>
                    <a:bodyPr/>
                    <a:lstStyle/>
                    <a:p>
                      <a:pPr marL="0" marR="0" algn="ctr">
                        <a:lnSpc>
                          <a:spcPct val="150000"/>
                        </a:lnSpc>
                        <a:spcBef>
                          <a:spcPts val="0"/>
                        </a:spcBef>
                        <a:spcAft>
                          <a:spcPts val="0"/>
                        </a:spcAft>
                      </a:pPr>
                      <a:r>
                        <a:rPr lang="en-US" sz="1500" dirty="0">
                          <a:effectLst/>
                        </a:rPr>
                        <a:t>0.4</a:t>
                      </a:r>
                      <a:endParaRPr lang="en-US" sz="1400" dirty="0">
                        <a:solidFill>
                          <a:srgbClr val="000000"/>
                        </a:solidFill>
                        <a:effectLst/>
                        <a:latin typeface="Times New Roman" panose="02020603050405020304" pitchFamily="18" charset="0"/>
                        <a:ea typeface="Cambria" panose="02040503050406030204" pitchFamily="18" charset="0"/>
                      </a:endParaRPr>
                    </a:p>
                  </a:txBody>
                  <a:tcPr marL="94000" marR="94000" marT="0" marB="0"/>
                </a:tc>
                <a:tc>
                  <a:txBody>
                    <a:bodyPr/>
                    <a:lstStyle/>
                    <a:p>
                      <a:pPr marL="0" marR="0" algn="ctr">
                        <a:lnSpc>
                          <a:spcPct val="150000"/>
                        </a:lnSpc>
                        <a:spcBef>
                          <a:spcPts val="0"/>
                        </a:spcBef>
                        <a:spcAft>
                          <a:spcPts val="0"/>
                        </a:spcAft>
                      </a:pPr>
                      <a:r>
                        <a:rPr lang="en-US" sz="1500" dirty="0">
                          <a:effectLst/>
                        </a:rPr>
                        <a:t>0.23-0.57</a:t>
                      </a:r>
                      <a:endParaRPr lang="en-US" sz="1400" dirty="0">
                        <a:solidFill>
                          <a:srgbClr val="000000"/>
                        </a:solidFill>
                        <a:effectLst/>
                        <a:latin typeface="Times New Roman" panose="02020603050405020304" pitchFamily="18" charset="0"/>
                        <a:ea typeface="Cambria" panose="02040503050406030204" pitchFamily="18" charset="0"/>
                      </a:endParaRPr>
                    </a:p>
                  </a:txBody>
                  <a:tcPr marL="94000" marR="94000" marT="0" marB="0"/>
                </a:tc>
                <a:extLst>
                  <a:ext uri="{0D108BD9-81ED-4DB2-BD59-A6C34878D82A}">
                    <a16:rowId xmlns:a16="http://schemas.microsoft.com/office/drawing/2014/main" val="974049801"/>
                  </a:ext>
                </a:extLst>
              </a:tr>
              <a:tr h="352499">
                <a:tc>
                  <a:txBody>
                    <a:bodyPr/>
                    <a:lstStyle/>
                    <a:p>
                      <a:pPr marL="0" marR="0" algn="ctr">
                        <a:lnSpc>
                          <a:spcPct val="150000"/>
                        </a:lnSpc>
                        <a:spcBef>
                          <a:spcPts val="0"/>
                        </a:spcBef>
                        <a:spcAft>
                          <a:spcPts val="0"/>
                        </a:spcAft>
                      </a:pPr>
                      <a:r>
                        <a:rPr lang="en-US" sz="1500">
                          <a:effectLst/>
                        </a:rPr>
                        <a:t>33</a:t>
                      </a:r>
                      <a:endParaRPr lang="en-US" sz="1400">
                        <a:solidFill>
                          <a:srgbClr val="000000"/>
                        </a:solidFill>
                        <a:effectLst/>
                        <a:latin typeface="Times New Roman" panose="02020603050405020304" pitchFamily="18" charset="0"/>
                        <a:ea typeface="Cambria" panose="02040503050406030204" pitchFamily="18" charset="0"/>
                      </a:endParaRPr>
                    </a:p>
                  </a:txBody>
                  <a:tcPr marL="94000" marR="94000" marT="0" marB="0"/>
                </a:tc>
                <a:tc>
                  <a:txBody>
                    <a:bodyPr/>
                    <a:lstStyle/>
                    <a:p>
                      <a:pPr marL="0" marR="0" algn="ctr">
                        <a:lnSpc>
                          <a:spcPct val="150000"/>
                        </a:lnSpc>
                        <a:spcBef>
                          <a:spcPts val="0"/>
                        </a:spcBef>
                        <a:spcAft>
                          <a:spcPts val="0"/>
                        </a:spcAft>
                      </a:pPr>
                      <a:r>
                        <a:rPr lang="en-US" sz="1500" dirty="0">
                          <a:effectLst/>
                        </a:rPr>
                        <a:t>0.5</a:t>
                      </a:r>
                      <a:endParaRPr lang="en-US" sz="1400" dirty="0">
                        <a:solidFill>
                          <a:srgbClr val="000000"/>
                        </a:solidFill>
                        <a:effectLst/>
                        <a:latin typeface="Times New Roman" panose="02020603050405020304" pitchFamily="18" charset="0"/>
                        <a:ea typeface="Cambria" panose="02040503050406030204" pitchFamily="18" charset="0"/>
                      </a:endParaRPr>
                    </a:p>
                  </a:txBody>
                  <a:tcPr marL="94000" marR="94000" marT="0" marB="0"/>
                </a:tc>
                <a:tc>
                  <a:txBody>
                    <a:bodyPr/>
                    <a:lstStyle/>
                    <a:p>
                      <a:pPr marL="0" marR="0" algn="ctr">
                        <a:lnSpc>
                          <a:spcPct val="150000"/>
                        </a:lnSpc>
                        <a:spcBef>
                          <a:spcPts val="0"/>
                        </a:spcBef>
                        <a:spcAft>
                          <a:spcPts val="0"/>
                        </a:spcAft>
                      </a:pPr>
                      <a:r>
                        <a:rPr lang="en-US" sz="1500">
                          <a:effectLst/>
                        </a:rPr>
                        <a:t>0.32-0.68</a:t>
                      </a:r>
                      <a:endParaRPr lang="en-US" sz="1400">
                        <a:solidFill>
                          <a:srgbClr val="000000"/>
                        </a:solidFill>
                        <a:effectLst/>
                        <a:latin typeface="Times New Roman" panose="02020603050405020304" pitchFamily="18" charset="0"/>
                        <a:ea typeface="Cambria" panose="02040503050406030204" pitchFamily="18" charset="0"/>
                      </a:endParaRPr>
                    </a:p>
                  </a:txBody>
                  <a:tcPr marL="94000" marR="94000" marT="0" marB="0"/>
                </a:tc>
                <a:extLst>
                  <a:ext uri="{0D108BD9-81ED-4DB2-BD59-A6C34878D82A}">
                    <a16:rowId xmlns:a16="http://schemas.microsoft.com/office/drawing/2014/main" val="2154177834"/>
                  </a:ext>
                </a:extLst>
              </a:tr>
              <a:tr h="373389">
                <a:tc>
                  <a:txBody>
                    <a:bodyPr/>
                    <a:lstStyle/>
                    <a:p>
                      <a:pPr marL="0" marR="0" algn="ctr">
                        <a:lnSpc>
                          <a:spcPct val="150000"/>
                        </a:lnSpc>
                        <a:spcBef>
                          <a:spcPts val="0"/>
                        </a:spcBef>
                        <a:spcAft>
                          <a:spcPts val="0"/>
                        </a:spcAft>
                      </a:pPr>
                      <a:r>
                        <a:rPr lang="en-US" sz="1500">
                          <a:effectLst/>
                        </a:rPr>
                        <a:t>31</a:t>
                      </a:r>
                      <a:endParaRPr lang="en-US" sz="1400">
                        <a:solidFill>
                          <a:srgbClr val="000000"/>
                        </a:solidFill>
                        <a:effectLst/>
                        <a:latin typeface="Times New Roman" panose="02020603050405020304" pitchFamily="18" charset="0"/>
                        <a:ea typeface="Cambria" panose="02040503050406030204" pitchFamily="18" charset="0"/>
                      </a:endParaRPr>
                    </a:p>
                  </a:txBody>
                  <a:tcPr marL="94000" marR="94000" marT="0" marB="0"/>
                </a:tc>
                <a:tc>
                  <a:txBody>
                    <a:bodyPr/>
                    <a:lstStyle/>
                    <a:p>
                      <a:pPr marL="0" marR="0" algn="ctr">
                        <a:lnSpc>
                          <a:spcPct val="150000"/>
                        </a:lnSpc>
                        <a:spcBef>
                          <a:spcPts val="0"/>
                        </a:spcBef>
                        <a:spcAft>
                          <a:spcPts val="0"/>
                        </a:spcAft>
                      </a:pPr>
                      <a:r>
                        <a:rPr lang="en-US" sz="1500">
                          <a:effectLst/>
                        </a:rPr>
                        <a:t>0.6</a:t>
                      </a:r>
                      <a:endParaRPr lang="en-US" sz="1400">
                        <a:solidFill>
                          <a:srgbClr val="000000"/>
                        </a:solidFill>
                        <a:effectLst/>
                        <a:latin typeface="Times New Roman" panose="02020603050405020304" pitchFamily="18" charset="0"/>
                        <a:ea typeface="Cambria" panose="02040503050406030204" pitchFamily="18" charset="0"/>
                      </a:endParaRPr>
                    </a:p>
                  </a:txBody>
                  <a:tcPr marL="94000" marR="94000" marT="0" marB="0"/>
                </a:tc>
                <a:tc>
                  <a:txBody>
                    <a:bodyPr/>
                    <a:lstStyle/>
                    <a:p>
                      <a:pPr marL="0" marR="0" algn="ctr">
                        <a:lnSpc>
                          <a:spcPct val="150000"/>
                        </a:lnSpc>
                        <a:spcBef>
                          <a:spcPts val="0"/>
                        </a:spcBef>
                        <a:spcAft>
                          <a:spcPts val="0"/>
                        </a:spcAft>
                      </a:pPr>
                      <a:r>
                        <a:rPr lang="en-US" sz="1500">
                          <a:effectLst/>
                        </a:rPr>
                        <a:t>0.42-0.78</a:t>
                      </a:r>
                      <a:endParaRPr lang="en-US" sz="1400">
                        <a:solidFill>
                          <a:srgbClr val="000000"/>
                        </a:solidFill>
                        <a:effectLst/>
                        <a:latin typeface="Times New Roman" panose="02020603050405020304" pitchFamily="18" charset="0"/>
                        <a:ea typeface="Cambria" panose="02040503050406030204" pitchFamily="18" charset="0"/>
                      </a:endParaRPr>
                    </a:p>
                  </a:txBody>
                  <a:tcPr marL="94000" marR="94000" marT="0" marB="0"/>
                </a:tc>
                <a:extLst>
                  <a:ext uri="{0D108BD9-81ED-4DB2-BD59-A6C34878D82A}">
                    <a16:rowId xmlns:a16="http://schemas.microsoft.com/office/drawing/2014/main" val="3971100861"/>
                  </a:ext>
                </a:extLst>
              </a:tr>
              <a:tr h="352499">
                <a:tc>
                  <a:txBody>
                    <a:bodyPr/>
                    <a:lstStyle/>
                    <a:p>
                      <a:pPr marL="0" marR="0" algn="ctr">
                        <a:lnSpc>
                          <a:spcPct val="150000"/>
                        </a:lnSpc>
                        <a:spcBef>
                          <a:spcPts val="0"/>
                        </a:spcBef>
                        <a:spcAft>
                          <a:spcPts val="0"/>
                        </a:spcAft>
                      </a:pPr>
                      <a:r>
                        <a:rPr lang="en-US" sz="1500">
                          <a:effectLst/>
                        </a:rPr>
                        <a:t>30</a:t>
                      </a:r>
                      <a:endParaRPr lang="en-US" sz="1400">
                        <a:solidFill>
                          <a:srgbClr val="000000"/>
                        </a:solidFill>
                        <a:effectLst/>
                        <a:latin typeface="Times New Roman" panose="02020603050405020304" pitchFamily="18" charset="0"/>
                        <a:ea typeface="Cambria" panose="02040503050406030204" pitchFamily="18" charset="0"/>
                      </a:endParaRPr>
                    </a:p>
                  </a:txBody>
                  <a:tcPr marL="94000" marR="94000" marT="0" marB="0"/>
                </a:tc>
                <a:tc>
                  <a:txBody>
                    <a:bodyPr/>
                    <a:lstStyle/>
                    <a:p>
                      <a:pPr marL="0" marR="0" algn="ctr">
                        <a:lnSpc>
                          <a:spcPct val="150000"/>
                        </a:lnSpc>
                        <a:spcBef>
                          <a:spcPts val="0"/>
                        </a:spcBef>
                        <a:spcAft>
                          <a:spcPts val="0"/>
                        </a:spcAft>
                      </a:pPr>
                      <a:r>
                        <a:rPr lang="en-US" sz="1500">
                          <a:effectLst/>
                        </a:rPr>
                        <a:t>0.7</a:t>
                      </a:r>
                      <a:endParaRPr lang="en-US" sz="1400">
                        <a:solidFill>
                          <a:srgbClr val="000000"/>
                        </a:solidFill>
                        <a:effectLst/>
                        <a:latin typeface="Times New Roman" panose="02020603050405020304" pitchFamily="18" charset="0"/>
                        <a:ea typeface="Cambria" panose="02040503050406030204" pitchFamily="18" charset="0"/>
                      </a:endParaRPr>
                    </a:p>
                  </a:txBody>
                  <a:tcPr marL="94000" marR="94000" marT="0" marB="0"/>
                </a:tc>
                <a:tc>
                  <a:txBody>
                    <a:bodyPr/>
                    <a:lstStyle/>
                    <a:p>
                      <a:pPr marL="0" marR="0" algn="ctr">
                        <a:lnSpc>
                          <a:spcPct val="150000"/>
                        </a:lnSpc>
                        <a:spcBef>
                          <a:spcPts val="0"/>
                        </a:spcBef>
                        <a:spcAft>
                          <a:spcPts val="0"/>
                        </a:spcAft>
                      </a:pPr>
                      <a:r>
                        <a:rPr lang="en-US" sz="1500">
                          <a:effectLst/>
                        </a:rPr>
                        <a:t>0.515-0.875</a:t>
                      </a:r>
                      <a:endParaRPr lang="en-US" sz="1400">
                        <a:solidFill>
                          <a:srgbClr val="000000"/>
                        </a:solidFill>
                        <a:effectLst/>
                        <a:latin typeface="Times New Roman" panose="02020603050405020304" pitchFamily="18" charset="0"/>
                        <a:ea typeface="Cambria" panose="02040503050406030204" pitchFamily="18" charset="0"/>
                      </a:endParaRPr>
                    </a:p>
                  </a:txBody>
                  <a:tcPr marL="94000" marR="94000" marT="0" marB="0"/>
                </a:tc>
                <a:extLst>
                  <a:ext uri="{0D108BD9-81ED-4DB2-BD59-A6C34878D82A}">
                    <a16:rowId xmlns:a16="http://schemas.microsoft.com/office/drawing/2014/main" val="381300075"/>
                  </a:ext>
                </a:extLst>
              </a:tr>
              <a:tr h="342581">
                <a:tc>
                  <a:txBody>
                    <a:bodyPr/>
                    <a:lstStyle/>
                    <a:p>
                      <a:pPr marL="0" marR="0" algn="ctr">
                        <a:lnSpc>
                          <a:spcPct val="150000"/>
                        </a:lnSpc>
                        <a:spcBef>
                          <a:spcPts val="0"/>
                        </a:spcBef>
                        <a:spcAft>
                          <a:spcPts val="0"/>
                        </a:spcAft>
                      </a:pPr>
                      <a:r>
                        <a:rPr lang="en-US" sz="1500" dirty="0">
                          <a:effectLst/>
                        </a:rPr>
                        <a:t>25</a:t>
                      </a:r>
                      <a:endParaRPr lang="en-US" sz="1400" dirty="0">
                        <a:solidFill>
                          <a:srgbClr val="000000"/>
                        </a:solidFill>
                        <a:effectLst/>
                        <a:latin typeface="Times New Roman" panose="02020603050405020304" pitchFamily="18" charset="0"/>
                        <a:ea typeface="Cambria" panose="02040503050406030204" pitchFamily="18" charset="0"/>
                      </a:endParaRPr>
                    </a:p>
                  </a:txBody>
                  <a:tcPr marL="94000" marR="94000" marT="0" marB="0"/>
                </a:tc>
                <a:tc>
                  <a:txBody>
                    <a:bodyPr/>
                    <a:lstStyle/>
                    <a:p>
                      <a:pPr marL="0" marR="0" algn="ctr">
                        <a:lnSpc>
                          <a:spcPct val="150000"/>
                        </a:lnSpc>
                        <a:spcBef>
                          <a:spcPts val="0"/>
                        </a:spcBef>
                        <a:spcAft>
                          <a:spcPts val="0"/>
                        </a:spcAft>
                      </a:pPr>
                      <a:r>
                        <a:rPr lang="en-US" sz="1500">
                          <a:effectLst/>
                        </a:rPr>
                        <a:t>0.8</a:t>
                      </a:r>
                      <a:endParaRPr lang="en-US" sz="1400">
                        <a:solidFill>
                          <a:srgbClr val="000000"/>
                        </a:solidFill>
                        <a:effectLst/>
                        <a:latin typeface="Times New Roman" panose="02020603050405020304" pitchFamily="18" charset="0"/>
                        <a:ea typeface="Cambria" panose="02040503050406030204" pitchFamily="18" charset="0"/>
                      </a:endParaRPr>
                    </a:p>
                  </a:txBody>
                  <a:tcPr marL="94000" marR="94000" marT="0" marB="0"/>
                </a:tc>
                <a:tc>
                  <a:txBody>
                    <a:bodyPr/>
                    <a:lstStyle/>
                    <a:p>
                      <a:pPr marL="0" marR="0" algn="ctr">
                        <a:lnSpc>
                          <a:spcPct val="150000"/>
                        </a:lnSpc>
                        <a:spcBef>
                          <a:spcPts val="0"/>
                        </a:spcBef>
                        <a:spcAft>
                          <a:spcPts val="0"/>
                        </a:spcAft>
                      </a:pPr>
                      <a:r>
                        <a:rPr lang="en-US" sz="1500" dirty="0">
                          <a:effectLst/>
                        </a:rPr>
                        <a:t>0.615-0.975</a:t>
                      </a:r>
                      <a:endParaRPr lang="en-US" sz="1400" dirty="0">
                        <a:solidFill>
                          <a:srgbClr val="000000"/>
                        </a:solidFill>
                        <a:effectLst/>
                        <a:latin typeface="Times New Roman" panose="02020603050405020304" pitchFamily="18" charset="0"/>
                        <a:ea typeface="Cambria" panose="02040503050406030204" pitchFamily="18" charset="0"/>
                      </a:endParaRPr>
                    </a:p>
                  </a:txBody>
                  <a:tcPr marL="94000" marR="94000" marT="0" marB="0"/>
                </a:tc>
                <a:extLst>
                  <a:ext uri="{0D108BD9-81ED-4DB2-BD59-A6C34878D82A}">
                    <a16:rowId xmlns:a16="http://schemas.microsoft.com/office/drawing/2014/main" val="2839272070"/>
                  </a:ext>
                </a:extLst>
              </a:tr>
            </a:tbl>
          </a:graphicData>
        </a:graphic>
      </p:graphicFrame>
      <p:pic>
        <p:nvPicPr>
          <p:cNvPr id="10" name="Picture 9">
            <a:extLst>
              <a:ext uri="{FF2B5EF4-FFF2-40B4-BE49-F238E27FC236}">
                <a16:creationId xmlns:a16="http://schemas.microsoft.com/office/drawing/2014/main" id="{E76097CD-583B-AA4A-9A0A-0CB72EFFDBF6}"/>
              </a:ext>
            </a:extLst>
          </p:cNvPr>
          <p:cNvPicPr>
            <a:picLocks noChangeAspect="1"/>
          </p:cNvPicPr>
          <p:nvPr/>
        </p:nvPicPr>
        <p:blipFill>
          <a:blip r:embed="rId2"/>
          <a:stretch>
            <a:fillRect/>
          </a:stretch>
        </p:blipFill>
        <p:spPr>
          <a:xfrm>
            <a:off x="9061448" y="5426966"/>
            <a:ext cx="2686050" cy="1033322"/>
          </a:xfrm>
          <a:prstGeom prst="rect">
            <a:avLst/>
          </a:prstGeom>
        </p:spPr>
      </p:pic>
      <p:sp>
        <p:nvSpPr>
          <p:cNvPr id="11" name="Content Placeholder 2">
            <a:extLst>
              <a:ext uri="{FF2B5EF4-FFF2-40B4-BE49-F238E27FC236}">
                <a16:creationId xmlns:a16="http://schemas.microsoft.com/office/drawing/2014/main" id="{7B25C6A9-A6B2-4156-A1D0-6A8DBA3557C6}"/>
              </a:ext>
            </a:extLst>
          </p:cNvPr>
          <p:cNvSpPr txBox="1">
            <a:spLocks/>
          </p:cNvSpPr>
          <p:nvPr/>
        </p:nvSpPr>
        <p:spPr>
          <a:xfrm>
            <a:off x="147868" y="1636588"/>
            <a:ext cx="10363200" cy="4114800"/>
          </a:xfrm>
          <a:prstGeom prst="rect">
            <a:avLst/>
          </a:prstGeom>
        </p:spPr>
        <p:txBody>
          <a:bodyPr/>
          <a:lstStyle>
            <a:lvl1pPr marL="457189" indent="-457189" algn="l" rtl="0" eaLnBrk="1" fontAlgn="base" hangingPunct="1">
              <a:spcBef>
                <a:spcPct val="20000"/>
              </a:spcBef>
              <a:spcAft>
                <a:spcPct val="0"/>
              </a:spcAft>
              <a:buChar char="•"/>
              <a:defRPr sz="3200">
                <a:solidFill>
                  <a:schemeClr val="bg1"/>
                </a:solidFill>
                <a:latin typeface="+mn-lt"/>
                <a:ea typeface="ＭＳ Ｐゴシック" pitchFamily="-65" charset="-128"/>
                <a:cs typeface="ＭＳ Ｐゴシック" pitchFamily="-65" charset="-128"/>
              </a:defRPr>
            </a:lvl1pPr>
            <a:lvl2pPr marL="990575" indent="-380990" algn="l" rtl="0" eaLnBrk="1" fontAlgn="base" hangingPunct="1">
              <a:spcBef>
                <a:spcPct val="20000"/>
              </a:spcBef>
              <a:spcAft>
                <a:spcPct val="0"/>
              </a:spcAft>
              <a:buChar char="–"/>
              <a:defRPr sz="2667">
                <a:solidFill>
                  <a:schemeClr val="bg1"/>
                </a:solidFill>
                <a:latin typeface="+mn-lt"/>
                <a:ea typeface="ＭＳ Ｐゴシック" charset="-128"/>
              </a:defRPr>
            </a:lvl2pPr>
            <a:lvl3pPr marL="1523962" indent="-304792" algn="l" rtl="0" eaLnBrk="1" fontAlgn="base" hangingPunct="1">
              <a:spcBef>
                <a:spcPct val="20000"/>
              </a:spcBef>
              <a:spcAft>
                <a:spcPct val="0"/>
              </a:spcAft>
              <a:buChar char="•"/>
              <a:defRPr>
                <a:solidFill>
                  <a:schemeClr val="bg1"/>
                </a:solidFill>
                <a:latin typeface="+mn-lt"/>
                <a:ea typeface="ＭＳ Ｐゴシック" charset="-128"/>
              </a:defRPr>
            </a:lvl3pPr>
            <a:lvl4pPr marL="2133547" indent="-304792" algn="l" rtl="0" eaLnBrk="1" fontAlgn="base" hangingPunct="1">
              <a:spcBef>
                <a:spcPct val="20000"/>
              </a:spcBef>
              <a:spcAft>
                <a:spcPct val="0"/>
              </a:spcAft>
              <a:buChar char="–"/>
              <a:defRPr sz="2133">
                <a:solidFill>
                  <a:schemeClr val="bg1"/>
                </a:solidFill>
                <a:latin typeface="+mn-lt"/>
                <a:ea typeface="ＭＳ Ｐゴシック" charset="-128"/>
              </a:defRPr>
            </a:lvl4pPr>
            <a:lvl5pPr marL="2743131" indent="-304792" algn="l" rtl="0" eaLnBrk="1" fontAlgn="base" hangingPunct="1">
              <a:spcBef>
                <a:spcPct val="20000"/>
              </a:spcBef>
              <a:spcAft>
                <a:spcPct val="0"/>
              </a:spcAft>
              <a:buChar char="»"/>
              <a:defRPr sz="1600">
                <a:solidFill>
                  <a:schemeClr val="bg1"/>
                </a:solidFill>
                <a:latin typeface="+mn-lt"/>
                <a:ea typeface="ＭＳ Ｐゴシック" charset="-128"/>
              </a:defRPr>
            </a:lvl5pPr>
            <a:lvl6pPr marL="3352716" indent="-304792" algn="l" rtl="0" eaLnBrk="1" fontAlgn="base" hangingPunct="1">
              <a:spcBef>
                <a:spcPct val="20000"/>
              </a:spcBef>
              <a:spcAft>
                <a:spcPct val="0"/>
              </a:spcAft>
              <a:buChar char="»"/>
              <a:defRPr sz="2667">
                <a:solidFill>
                  <a:schemeClr val="bg1"/>
                </a:solidFill>
                <a:latin typeface="+mn-lt"/>
                <a:ea typeface="ＭＳ Ｐゴシック" charset="-128"/>
              </a:defRPr>
            </a:lvl6pPr>
            <a:lvl7pPr marL="3962301" indent="-304792" algn="l" rtl="0" eaLnBrk="1" fontAlgn="base" hangingPunct="1">
              <a:spcBef>
                <a:spcPct val="20000"/>
              </a:spcBef>
              <a:spcAft>
                <a:spcPct val="0"/>
              </a:spcAft>
              <a:buChar char="»"/>
              <a:defRPr sz="2667">
                <a:solidFill>
                  <a:schemeClr val="bg1"/>
                </a:solidFill>
                <a:latin typeface="+mn-lt"/>
                <a:ea typeface="ＭＳ Ｐゴシック" charset="-128"/>
              </a:defRPr>
            </a:lvl7pPr>
            <a:lvl8pPr marL="4571886" indent="-304792" algn="l" rtl="0" eaLnBrk="1" fontAlgn="base" hangingPunct="1">
              <a:spcBef>
                <a:spcPct val="20000"/>
              </a:spcBef>
              <a:spcAft>
                <a:spcPct val="0"/>
              </a:spcAft>
              <a:buChar char="»"/>
              <a:defRPr sz="2667">
                <a:solidFill>
                  <a:schemeClr val="bg1"/>
                </a:solidFill>
                <a:latin typeface="+mn-lt"/>
                <a:ea typeface="ＭＳ Ｐゴシック" charset="-128"/>
              </a:defRPr>
            </a:lvl8pPr>
            <a:lvl9pPr marL="5181470" indent="-304792" algn="l" rtl="0" eaLnBrk="1" fontAlgn="base" hangingPunct="1">
              <a:spcBef>
                <a:spcPct val="20000"/>
              </a:spcBef>
              <a:spcAft>
                <a:spcPct val="0"/>
              </a:spcAft>
              <a:buChar char="»"/>
              <a:defRPr sz="2667">
                <a:solidFill>
                  <a:schemeClr val="bg1"/>
                </a:solidFill>
                <a:latin typeface="+mn-lt"/>
                <a:ea typeface="ＭＳ Ｐゴシック" charset="-128"/>
              </a:defRPr>
            </a:lvl9pPr>
          </a:lstStyle>
          <a:p>
            <a:r>
              <a:rPr lang="en-US" kern="0" dirty="0"/>
              <a:t>140 maternal-fetal pairs</a:t>
            </a:r>
          </a:p>
          <a:p>
            <a:pPr lvl="1"/>
            <a:r>
              <a:rPr lang="en-US" sz="2700" kern="0" dirty="0"/>
              <a:t>Infusion intervention</a:t>
            </a:r>
          </a:p>
          <a:p>
            <a:pPr lvl="2"/>
            <a:r>
              <a:rPr lang="en-US" sz="2700" kern="0" dirty="0"/>
              <a:t>35 renal agenesis</a:t>
            </a:r>
          </a:p>
          <a:p>
            <a:pPr lvl="2"/>
            <a:r>
              <a:rPr lang="en-US" sz="2700" kern="0" dirty="0"/>
              <a:t>35 fetal renal failure</a:t>
            </a:r>
          </a:p>
          <a:p>
            <a:pPr lvl="1"/>
            <a:r>
              <a:rPr lang="en-US" sz="2700" kern="0" dirty="0"/>
              <a:t>Expectant management</a:t>
            </a:r>
          </a:p>
          <a:p>
            <a:pPr lvl="2"/>
            <a:r>
              <a:rPr lang="en-US" sz="2700" kern="0" dirty="0"/>
              <a:t>35 renal agenesis</a:t>
            </a:r>
          </a:p>
          <a:p>
            <a:pPr lvl="2"/>
            <a:r>
              <a:rPr lang="en-US" sz="2700" kern="0" dirty="0"/>
              <a:t>35 fetal renal failure</a:t>
            </a:r>
          </a:p>
          <a:p>
            <a:pPr lvl="1"/>
            <a:endParaRPr lang="en-US" kern="0" dirty="0"/>
          </a:p>
        </p:txBody>
      </p:sp>
    </p:spTree>
    <p:extLst>
      <p:ext uri="{BB962C8B-B14F-4D97-AF65-F5344CB8AC3E}">
        <p14:creationId xmlns:p14="http://schemas.microsoft.com/office/powerpoint/2010/main" val="3950240096"/>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6D7C4-0381-634E-8EC9-1C9836286B77}"/>
              </a:ext>
            </a:extLst>
          </p:cNvPr>
          <p:cNvSpPr>
            <a:spLocks noGrp="1"/>
          </p:cNvSpPr>
          <p:nvPr>
            <p:ph type="title"/>
          </p:nvPr>
        </p:nvSpPr>
        <p:spPr/>
        <p:txBody>
          <a:bodyPr/>
          <a:lstStyle/>
          <a:p>
            <a:endParaRPr lang="en-US"/>
          </a:p>
        </p:txBody>
      </p:sp>
      <p:sp>
        <p:nvSpPr>
          <p:cNvPr id="3" name="Date Placeholder 2">
            <a:extLst>
              <a:ext uri="{FF2B5EF4-FFF2-40B4-BE49-F238E27FC236}">
                <a16:creationId xmlns:a16="http://schemas.microsoft.com/office/drawing/2014/main" id="{775FDA40-DC4F-F04E-AE0F-B7DD2E0C4AE0}"/>
              </a:ext>
            </a:extLst>
          </p:cNvPr>
          <p:cNvSpPr>
            <a:spLocks noGrp="1"/>
          </p:cNvSpPr>
          <p:nvPr>
            <p:ph type="dt" sz="half" idx="10"/>
          </p:nvPr>
        </p:nvSpPr>
        <p:spPr/>
        <p:txBody>
          <a:bodyPr/>
          <a:lstStyle/>
          <a:p>
            <a:fld id="{C1C198CF-80AD-49D8-AF00-19BD36E91711}" type="datetime1">
              <a:rPr lang="en-US" altLang="en-US" smtClean="0">
                <a:solidFill>
                  <a:srgbClr val="FFFFFF"/>
                </a:solidFill>
              </a:rPr>
              <a:pPr/>
              <a:t>12/13/2022</a:t>
            </a:fld>
            <a:endParaRPr lang="en-US" altLang="en-US">
              <a:solidFill>
                <a:srgbClr val="000000"/>
              </a:solidFill>
              <a:latin typeface="Times" panose="02020603050405020304" pitchFamily="18" charset="0"/>
            </a:endParaRPr>
          </a:p>
        </p:txBody>
      </p:sp>
      <p:sp>
        <p:nvSpPr>
          <p:cNvPr id="4" name="Footer Placeholder 3">
            <a:extLst>
              <a:ext uri="{FF2B5EF4-FFF2-40B4-BE49-F238E27FC236}">
                <a16:creationId xmlns:a16="http://schemas.microsoft.com/office/drawing/2014/main" id="{83FA8E4A-E2DA-0449-A04F-C00545967490}"/>
              </a:ext>
            </a:extLst>
          </p:cNvPr>
          <p:cNvSpPr>
            <a:spLocks noGrp="1"/>
          </p:cNvSpPr>
          <p:nvPr>
            <p:ph type="ftr" sz="quarter" idx="11"/>
          </p:nvPr>
        </p:nvSpPr>
        <p:spPr/>
        <p:txBody>
          <a:bodyPr/>
          <a:lstStyle/>
          <a:p>
            <a:endParaRPr lang="en-US" altLang="en-US">
              <a:solidFill>
                <a:srgbClr val="FFFFFF"/>
              </a:solidFill>
            </a:endParaRPr>
          </a:p>
        </p:txBody>
      </p:sp>
      <p:sp>
        <p:nvSpPr>
          <p:cNvPr id="5" name="Slide Number Placeholder 4">
            <a:extLst>
              <a:ext uri="{FF2B5EF4-FFF2-40B4-BE49-F238E27FC236}">
                <a16:creationId xmlns:a16="http://schemas.microsoft.com/office/drawing/2014/main" id="{B28AE218-E7B0-334A-92D9-4927E516EA55}"/>
              </a:ext>
            </a:extLst>
          </p:cNvPr>
          <p:cNvSpPr>
            <a:spLocks noGrp="1"/>
          </p:cNvSpPr>
          <p:nvPr>
            <p:ph type="sldNum" sz="quarter" idx="12"/>
          </p:nvPr>
        </p:nvSpPr>
        <p:spPr/>
        <p:txBody>
          <a:bodyPr/>
          <a:lstStyle/>
          <a:p>
            <a:fld id="{A9109746-2FC5-4BAA-80F1-DA2FF5940BC5}" type="slidenum">
              <a:rPr lang="en-US" altLang="en-US" smtClean="0">
                <a:solidFill>
                  <a:srgbClr val="FFFFFF"/>
                </a:solidFill>
              </a:rPr>
              <a:pPr/>
              <a:t>15</a:t>
            </a:fld>
            <a:endParaRPr lang="en-US" altLang="en-US">
              <a:solidFill>
                <a:srgbClr val="FFFFFF"/>
              </a:solidFill>
            </a:endParaRPr>
          </a:p>
        </p:txBody>
      </p:sp>
      <p:pic>
        <p:nvPicPr>
          <p:cNvPr id="10" name="Picture 9">
            <a:extLst>
              <a:ext uri="{FF2B5EF4-FFF2-40B4-BE49-F238E27FC236}">
                <a16:creationId xmlns:a16="http://schemas.microsoft.com/office/drawing/2014/main" id="{4F13EF03-E117-6D49-9C5B-9F76AA823ED7}"/>
              </a:ext>
            </a:extLst>
          </p:cNvPr>
          <p:cNvPicPr>
            <a:picLocks noChangeAspect="1"/>
          </p:cNvPicPr>
          <p:nvPr/>
        </p:nvPicPr>
        <p:blipFill>
          <a:blip r:embed="rId3"/>
          <a:stretch>
            <a:fillRect/>
          </a:stretch>
        </p:blipFill>
        <p:spPr>
          <a:xfrm>
            <a:off x="2993248" y="0"/>
            <a:ext cx="6205504" cy="6858000"/>
          </a:xfrm>
          <a:prstGeom prst="rect">
            <a:avLst/>
          </a:prstGeom>
        </p:spPr>
      </p:pic>
      <p:pic>
        <p:nvPicPr>
          <p:cNvPr id="11" name="Picture 10">
            <a:extLst>
              <a:ext uri="{FF2B5EF4-FFF2-40B4-BE49-F238E27FC236}">
                <a16:creationId xmlns:a16="http://schemas.microsoft.com/office/drawing/2014/main" id="{989829CB-87F7-8E4C-929F-30F131FEA0BD}"/>
              </a:ext>
            </a:extLst>
          </p:cNvPr>
          <p:cNvPicPr>
            <a:picLocks noChangeAspect="1"/>
          </p:cNvPicPr>
          <p:nvPr/>
        </p:nvPicPr>
        <p:blipFill>
          <a:blip r:embed="rId4"/>
          <a:stretch>
            <a:fillRect/>
          </a:stretch>
        </p:blipFill>
        <p:spPr>
          <a:xfrm>
            <a:off x="9361874" y="4537021"/>
            <a:ext cx="2686050" cy="1033322"/>
          </a:xfrm>
          <a:prstGeom prst="rect">
            <a:avLst/>
          </a:prstGeom>
        </p:spPr>
      </p:pic>
      <p:sp>
        <p:nvSpPr>
          <p:cNvPr id="12" name="TextBox 11">
            <a:extLst>
              <a:ext uri="{FF2B5EF4-FFF2-40B4-BE49-F238E27FC236}">
                <a16:creationId xmlns:a16="http://schemas.microsoft.com/office/drawing/2014/main" id="{C506FF5D-2761-B74E-A855-86F85A3DFE74}"/>
              </a:ext>
            </a:extLst>
          </p:cNvPr>
          <p:cNvSpPr txBox="1"/>
          <p:nvPr/>
        </p:nvSpPr>
        <p:spPr>
          <a:xfrm>
            <a:off x="522514" y="2024743"/>
            <a:ext cx="2095445" cy="369332"/>
          </a:xfrm>
          <a:prstGeom prst="rect">
            <a:avLst/>
          </a:prstGeom>
          <a:noFill/>
        </p:spPr>
        <p:txBody>
          <a:bodyPr wrap="none" rtlCol="0">
            <a:spAutoFit/>
          </a:bodyPr>
          <a:lstStyle/>
          <a:p>
            <a:r>
              <a:rPr lang="en-US" dirty="0">
                <a:solidFill>
                  <a:schemeClr val="bg1"/>
                </a:solidFill>
              </a:rPr>
              <a:t>Intervention Group</a:t>
            </a:r>
          </a:p>
        </p:txBody>
      </p:sp>
    </p:spTree>
    <p:extLst>
      <p:ext uri="{BB962C8B-B14F-4D97-AF65-F5344CB8AC3E}">
        <p14:creationId xmlns:p14="http://schemas.microsoft.com/office/powerpoint/2010/main" val="12761516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FA98D60-02A8-D549-9066-1BF85EA9D11E}"/>
              </a:ext>
            </a:extLst>
          </p:cNvPr>
          <p:cNvSpPr>
            <a:spLocks noGrp="1"/>
          </p:cNvSpPr>
          <p:nvPr>
            <p:ph type="dt" sz="half" idx="10"/>
          </p:nvPr>
        </p:nvSpPr>
        <p:spPr/>
        <p:txBody>
          <a:bodyPr/>
          <a:lstStyle/>
          <a:p>
            <a:fld id="{C1C198CF-80AD-49D8-AF00-19BD36E91711}" type="datetime1">
              <a:rPr lang="en-US" altLang="en-US" smtClean="0">
                <a:solidFill>
                  <a:srgbClr val="FFFFFF"/>
                </a:solidFill>
              </a:rPr>
              <a:pPr/>
              <a:t>12/13/2022</a:t>
            </a:fld>
            <a:endParaRPr lang="en-US" altLang="en-US">
              <a:solidFill>
                <a:srgbClr val="000000"/>
              </a:solidFill>
              <a:latin typeface="Times" panose="02020603050405020304" pitchFamily="18" charset="0"/>
            </a:endParaRPr>
          </a:p>
        </p:txBody>
      </p:sp>
      <p:sp>
        <p:nvSpPr>
          <p:cNvPr id="4" name="Footer Placeholder 3">
            <a:extLst>
              <a:ext uri="{FF2B5EF4-FFF2-40B4-BE49-F238E27FC236}">
                <a16:creationId xmlns:a16="http://schemas.microsoft.com/office/drawing/2014/main" id="{3E7FAFED-28EA-D840-B4EF-3AAA0DDF5F39}"/>
              </a:ext>
            </a:extLst>
          </p:cNvPr>
          <p:cNvSpPr>
            <a:spLocks noGrp="1"/>
          </p:cNvSpPr>
          <p:nvPr>
            <p:ph type="ftr" sz="quarter" idx="11"/>
          </p:nvPr>
        </p:nvSpPr>
        <p:spPr/>
        <p:txBody>
          <a:bodyPr/>
          <a:lstStyle/>
          <a:p>
            <a:endParaRPr lang="en-US" altLang="en-US">
              <a:solidFill>
                <a:srgbClr val="FFFFFF"/>
              </a:solidFill>
            </a:endParaRPr>
          </a:p>
        </p:txBody>
      </p:sp>
      <p:sp>
        <p:nvSpPr>
          <p:cNvPr id="5" name="Slide Number Placeholder 4">
            <a:extLst>
              <a:ext uri="{FF2B5EF4-FFF2-40B4-BE49-F238E27FC236}">
                <a16:creationId xmlns:a16="http://schemas.microsoft.com/office/drawing/2014/main" id="{CA77B51A-F254-6A44-9413-0610BEAA2ED4}"/>
              </a:ext>
            </a:extLst>
          </p:cNvPr>
          <p:cNvSpPr>
            <a:spLocks noGrp="1"/>
          </p:cNvSpPr>
          <p:nvPr>
            <p:ph type="sldNum" sz="quarter" idx="12"/>
          </p:nvPr>
        </p:nvSpPr>
        <p:spPr/>
        <p:txBody>
          <a:bodyPr/>
          <a:lstStyle/>
          <a:p>
            <a:fld id="{A9109746-2FC5-4BAA-80F1-DA2FF5940BC5}" type="slidenum">
              <a:rPr lang="en-US" altLang="en-US" smtClean="0">
                <a:solidFill>
                  <a:srgbClr val="FFFFFF"/>
                </a:solidFill>
              </a:rPr>
              <a:pPr/>
              <a:t>16</a:t>
            </a:fld>
            <a:endParaRPr lang="en-US" altLang="en-US">
              <a:solidFill>
                <a:srgbClr val="FFFFFF"/>
              </a:solidFill>
            </a:endParaRPr>
          </a:p>
        </p:txBody>
      </p:sp>
      <p:pic>
        <p:nvPicPr>
          <p:cNvPr id="7" name="Picture 6">
            <a:extLst>
              <a:ext uri="{FF2B5EF4-FFF2-40B4-BE49-F238E27FC236}">
                <a16:creationId xmlns:a16="http://schemas.microsoft.com/office/drawing/2014/main" id="{6FFD43EF-6DA9-9149-9896-05D0C37AD8A2}"/>
              </a:ext>
            </a:extLst>
          </p:cNvPr>
          <p:cNvPicPr>
            <a:picLocks noChangeAspect="1"/>
          </p:cNvPicPr>
          <p:nvPr/>
        </p:nvPicPr>
        <p:blipFill>
          <a:blip r:embed="rId2"/>
          <a:stretch>
            <a:fillRect/>
          </a:stretch>
        </p:blipFill>
        <p:spPr>
          <a:xfrm>
            <a:off x="2750901" y="0"/>
            <a:ext cx="6690198" cy="6858000"/>
          </a:xfrm>
          <a:prstGeom prst="rect">
            <a:avLst/>
          </a:prstGeom>
        </p:spPr>
      </p:pic>
      <p:sp>
        <p:nvSpPr>
          <p:cNvPr id="8" name="TextBox 7">
            <a:extLst>
              <a:ext uri="{FF2B5EF4-FFF2-40B4-BE49-F238E27FC236}">
                <a16:creationId xmlns:a16="http://schemas.microsoft.com/office/drawing/2014/main" id="{A53CD911-E0CC-594D-85B2-5AD4CEF2138E}"/>
              </a:ext>
            </a:extLst>
          </p:cNvPr>
          <p:cNvSpPr txBox="1"/>
          <p:nvPr/>
        </p:nvSpPr>
        <p:spPr>
          <a:xfrm>
            <a:off x="93306" y="1996751"/>
            <a:ext cx="1595309" cy="923330"/>
          </a:xfrm>
          <a:prstGeom prst="rect">
            <a:avLst/>
          </a:prstGeom>
          <a:noFill/>
        </p:spPr>
        <p:txBody>
          <a:bodyPr wrap="none" rtlCol="0">
            <a:spAutoFit/>
          </a:bodyPr>
          <a:lstStyle/>
          <a:p>
            <a:r>
              <a:rPr lang="en-US" dirty="0">
                <a:solidFill>
                  <a:schemeClr val="bg1"/>
                </a:solidFill>
              </a:rPr>
              <a:t>Expectant</a:t>
            </a:r>
          </a:p>
          <a:p>
            <a:r>
              <a:rPr lang="en-US" dirty="0">
                <a:solidFill>
                  <a:schemeClr val="bg1"/>
                </a:solidFill>
              </a:rPr>
              <a:t>Management </a:t>
            </a:r>
          </a:p>
          <a:p>
            <a:r>
              <a:rPr lang="en-US" dirty="0">
                <a:solidFill>
                  <a:schemeClr val="bg1"/>
                </a:solidFill>
              </a:rPr>
              <a:t>Group</a:t>
            </a:r>
          </a:p>
        </p:txBody>
      </p:sp>
      <p:pic>
        <p:nvPicPr>
          <p:cNvPr id="9" name="Picture 8">
            <a:extLst>
              <a:ext uri="{FF2B5EF4-FFF2-40B4-BE49-F238E27FC236}">
                <a16:creationId xmlns:a16="http://schemas.microsoft.com/office/drawing/2014/main" id="{5E381B64-9232-424D-A2CB-5F43E0A9A7DB}"/>
              </a:ext>
            </a:extLst>
          </p:cNvPr>
          <p:cNvPicPr>
            <a:picLocks noChangeAspect="1"/>
          </p:cNvPicPr>
          <p:nvPr/>
        </p:nvPicPr>
        <p:blipFill>
          <a:blip r:embed="rId3"/>
          <a:stretch>
            <a:fillRect/>
          </a:stretch>
        </p:blipFill>
        <p:spPr>
          <a:xfrm>
            <a:off x="9441099" y="4481038"/>
            <a:ext cx="2686050" cy="1033322"/>
          </a:xfrm>
          <a:prstGeom prst="rect">
            <a:avLst/>
          </a:prstGeom>
        </p:spPr>
      </p:pic>
    </p:spTree>
    <p:extLst>
      <p:ext uri="{BB962C8B-B14F-4D97-AF65-F5344CB8AC3E}">
        <p14:creationId xmlns:p14="http://schemas.microsoft.com/office/powerpoint/2010/main" val="27634325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9685426-BCE0-DC42-8C8C-78C18006E0E3}"/>
              </a:ext>
            </a:extLst>
          </p:cNvPr>
          <p:cNvSpPr>
            <a:spLocks noGrp="1"/>
          </p:cNvSpPr>
          <p:nvPr>
            <p:ph type="title"/>
          </p:nvPr>
        </p:nvSpPr>
        <p:spPr/>
        <p:txBody>
          <a:bodyPr/>
          <a:lstStyle/>
          <a:p>
            <a:r>
              <a:rPr lang="en-US" dirty="0"/>
              <a:t>Fetal Echocardiograms</a:t>
            </a:r>
          </a:p>
        </p:txBody>
      </p:sp>
      <p:sp>
        <p:nvSpPr>
          <p:cNvPr id="6" name="Content Placeholder 5">
            <a:extLst>
              <a:ext uri="{FF2B5EF4-FFF2-40B4-BE49-F238E27FC236}">
                <a16:creationId xmlns:a16="http://schemas.microsoft.com/office/drawing/2014/main" id="{CEABABDA-F983-4E4C-8081-9F9F2242D0E2}"/>
              </a:ext>
            </a:extLst>
          </p:cNvPr>
          <p:cNvSpPr>
            <a:spLocks noGrp="1"/>
          </p:cNvSpPr>
          <p:nvPr>
            <p:ph idx="1"/>
          </p:nvPr>
        </p:nvSpPr>
        <p:spPr>
          <a:xfrm>
            <a:off x="1079500" y="1371600"/>
            <a:ext cx="10363200" cy="4114800"/>
          </a:xfrm>
        </p:spPr>
        <p:txBody>
          <a:bodyPr/>
          <a:lstStyle/>
          <a:p>
            <a:r>
              <a:rPr lang="en-US" dirty="0"/>
              <a:t>Anita Moon-Grady and Mary Donofrio will be point people </a:t>
            </a:r>
            <a:r>
              <a:rPr lang="en-US" dirty="0">
                <a:sym typeface="Wingdings" pitchFamily="2" charset="2"/>
              </a:rPr>
              <a:t> </a:t>
            </a:r>
            <a:r>
              <a:rPr lang="en-US" dirty="0"/>
              <a:t>Core lab</a:t>
            </a:r>
          </a:p>
          <a:p>
            <a:r>
              <a:rPr lang="en-US" dirty="0"/>
              <a:t>1</a:t>
            </a:r>
            <a:r>
              <a:rPr lang="en-US" baseline="30000" dirty="0"/>
              <a:t>st</a:t>
            </a:r>
            <a:r>
              <a:rPr lang="en-US" dirty="0"/>
              <a:t> before enrolled and standard of care, billed to insurance</a:t>
            </a:r>
          </a:p>
          <a:p>
            <a:r>
              <a:rPr lang="en-US" dirty="0"/>
              <a:t>2</a:t>
            </a:r>
            <a:r>
              <a:rPr lang="en-US" baseline="30000" dirty="0"/>
              <a:t>nd</a:t>
            </a:r>
            <a:r>
              <a:rPr lang="en-US" dirty="0"/>
              <a:t> sometime after 4</a:t>
            </a:r>
            <a:r>
              <a:rPr lang="en-US" baseline="30000" dirty="0"/>
              <a:t>th</a:t>
            </a:r>
            <a:r>
              <a:rPr lang="en-US" dirty="0"/>
              <a:t> amnioinfusion, paid for by study </a:t>
            </a:r>
            <a:r>
              <a:rPr lang="en-US" dirty="0">
                <a:sym typeface="Wingdings" pitchFamily="2" charset="2"/>
              </a:rPr>
              <a:t> Hyperoxia</a:t>
            </a:r>
          </a:p>
          <a:p>
            <a:r>
              <a:rPr lang="en-US" dirty="0">
                <a:sym typeface="Wingdings" pitchFamily="2" charset="2"/>
              </a:rPr>
              <a:t>Anita and/or Mary will lead a separate training with your designated cardiologists and coordinators</a:t>
            </a:r>
          </a:p>
          <a:p>
            <a:endParaRPr lang="en-US" dirty="0"/>
          </a:p>
          <a:p>
            <a:endParaRPr lang="en-US" dirty="0"/>
          </a:p>
          <a:p>
            <a:pPr lvl="1"/>
            <a:endParaRPr lang="en-US" dirty="0"/>
          </a:p>
        </p:txBody>
      </p:sp>
      <p:sp>
        <p:nvSpPr>
          <p:cNvPr id="2" name="Date Placeholder 1">
            <a:extLst>
              <a:ext uri="{FF2B5EF4-FFF2-40B4-BE49-F238E27FC236}">
                <a16:creationId xmlns:a16="http://schemas.microsoft.com/office/drawing/2014/main" id="{3C59E037-7C5F-484B-AF34-0E133EF3721C}"/>
              </a:ext>
            </a:extLst>
          </p:cNvPr>
          <p:cNvSpPr>
            <a:spLocks noGrp="1"/>
          </p:cNvSpPr>
          <p:nvPr>
            <p:ph type="dt" sz="half" idx="10"/>
          </p:nvPr>
        </p:nvSpPr>
        <p:spPr/>
        <p:txBody>
          <a:bodyPr/>
          <a:lstStyle/>
          <a:p>
            <a:fld id="{529F2715-FC05-45EE-A711-7E7A1BCD2CA0}" type="datetime1">
              <a:rPr lang="en-US" altLang="en-US" smtClean="0">
                <a:solidFill>
                  <a:srgbClr val="FFFFFF"/>
                </a:solidFill>
              </a:rPr>
              <a:pPr/>
              <a:t>12/13/2022</a:t>
            </a:fld>
            <a:endParaRPr lang="en-US" altLang="en-US">
              <a:solidFill>
                <a:srgbClr val="000000"/>
              </a:solidFill>
              <a:latin typeface="Times" panose="02020603050405020304" pitchFamily="18" charset="0"/>
            </a:endParaRPr>
          </a:p>
        </p:txBody>
      </p:sp>
      <p:sp>
        <p:nvSpPr>
          <p:cNvPr id="3" name="Footer Placeholder 2">
            <a:extLst>
              <a:ext uri="{FF2B5EF4-FFF2-40B4-BE49-F238E27FC236}">
                <a16:creationId xmlns:a16="http://schemas.microsoft.com/office/drawing/2014/main" id="{4FDB1AF1-F026-C944-8F12-A26C765F5900}"/>
              </a:ext>
            </a:extLst>
          </p:cNvPr>
          <p:cNvSpPr>
            <a:spLocks noGrp="1"/>
          </p:cNvSpPr>
          <p:nvPr>
            <p:ph type="ftr" sz="quarter" idx="11"/>
          </p:nvPr>
        </p:nvSpPr>
        <p:spPr/>
        <p:txBody>
          <a:bodyPr/>
          <a:lstStyle/>
          <a:p>
            <a:endParaRPr lang="en-US" altLang="en-US">
              <a:solidFill>
                <a:srgbClr val="FFFFFF"/>
              </a:solidFill>
            </a:endParaRPr>
          </a:p>
        </p:txBody>
      </p:sp>
      <p:sp>
        <p:nvSpPr>
          <p:cNvPr id="4" name="Slide Number Placeholder 3">
            <a:extLst>
              <a:ext uri="{FF2B5EF4-FFF2-40B4-BE49-F238E27FC236}">
                <a16:creationId xmlns:a16="http://schemas.microsoft.com/office/drawing/2014/main" id="{B6230E1F-B083-3640-BE56-931E524821B2}"/>
              </a:ext>
            </a:extLst>
          </p:cNvPr>
          <p:cNvSpPr>
            <a:spLocks noGrp="1"/>
          </p:cNvSpPr>
          <p:nvPr>
            <p:ph type="sldNum" sz="quarter" idx="12"/>
          </p:nvPr>
        </p:nvSpPr>
        <p:spPr/>
        <p:txBody>
          <a:bodyPr/>
          <a:lstStyle/>
          <a:p>
            <a:fld id="{2A26EF8A-B23B-4A99-9667-1083255E6801}" type="slidenum">
              <a:rPr lang="en-US" altLang="en-US" smtClean="0">
                <a:solidFill>
                  <a:srgbClr val="FFFFFF"/>
                </a:solidFill>
              </a:rPr>
              <a:pPr/>
              <a:t>17</a:t>
            </a:fld>
            <a:endParaRPr lang="en-US" altLang="en-US">
              <a:solidFill>
                <a:srgbClr val="FFFFFF"/>
              </a:solidFill>
            </a:endParaRPr>
          </a:p>
        </p:txBody>
      </p:sp>
      <p:pic>
        <p:nvPicPr>
          <p:cNvPr id="7" name="Picture 6">
            <a:extLst>
              <a:ext uri="{FF2B5EF4-FFF2-40B4-BE49-F238E27FC236}">
                <a16:creationId xmlns:a16="http://schemas.microsoft.com/office/drawing/2014/main" id="{274B016A-63A5-874D-A308-5FC7D56BCB35}"/>
              </a:ext>
            </a:extLst>
          </p:cNvPr>
          <p:cNvPicPr>
            <a:picLocks noChangeAspect="1"/>
          </p:cNvPicPr>
          <p:nvPr/>
        </p:nvPicPr>
        <p:blipFill>
          <a:blip r:embed="rId2"/>
          <a:stretch>
            <a:fillRect/>
          </a:stretch>
        </p:blipFill>
        <p:spPr>
          <a:xfrm>
            <a:off x="8305234" y="5596078"/>
            <a:ext cx="2686050" cy="1033322"/>
          </a:xfrm>
          <a:prstGeom prst="rect">
            <a:avLst/>
          </a:prstGeom>
        </p:spPr>
      </p:pic>
    </p:spTree>
    <p:extLst>
      <p:ext uri="{BB962C8B-B14F-4D97-AF65-F5344CB8AC3E}">
        <p14:creationId xmlns:p14="http://schemas.microsoft.com/office/powerpoint/2010/main" val="387471603"/>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299DC-82D0-DF45-B550-C356E3C811E2}"/>
              </a:ext>
            </a:extLst>
          </p:cNvPr>
          <p:cNvSpPr>
            <a:spLocks noGrp="1"/>
          </p:cNvSpPr>
          <p:nvPr>
            <p:ph type="title"/>
          </p:nvPr>
        </p:nvSpPr>
        <p:spPr/>
        <p:txBody>
          <a:bodyPr/>
          <a:lstStyle/>
          <a:p>
            <a:r>
              <a:rPr lang="en-US" dirty="0"/>
              <a:t>Fetal MRI</a:t>
            </a:r>
          </a:p>
        </p:txBody>
      </p:sp>
      <p:sp>
        <p:nvSpPr>
          <p:cNvPr id="3" name="Content Placeholder 2">
            <a:extLst>
              <a:ext uri="{FF2B5EF4-FFF2-40B4-BE49-F238E27FC236}">
                <a16:creationId xmlns:a16="http://schemas.microsoft.com/office/drawing/2014/main" id="{133FF594-273A-FB44-AD95-39BA971E5E11}"/>
              </a:ext>
            </a:extLst>
          </p:cNvPr>
          <p:cNvSpPr>
            <a:spLocks noGrp="1"/>
          </p:cNvSpPr>
          <p:nvPr>
            <p:ph idx="1"/>
          </p:nvPr>
        </p:nvSpPr>
        <p:spPr/>
        <p:txBody>
          <a:bodyPr/>
          <a:lstStyle/>
          <a:p>
            <a:r>
              <a:rPr lang="en-US" dirty="0"/>
              <a:t>Dr. Aylin Tekes and Judit Machnitz will be point people</a:t>
            </a:r>
          </a:p>
          <a:p>
            <a:r>
              <a:rPr lang="en-US" dirty="0"/>
              <a:t>1</a:t>
            </a:r>
            <a:r>
              <a:rPr lang="en-US" baseline="30000" dirty="0"/>
              <a:t>st</a:t>
            </a:r>
            <a:r>
              <a:rPr lang="en-US" dirty="0"/>
              <a:t> as standard of care and 2</a:t>
            </a:r>
            <a:r>
              <a:rPr lang="en-US" baseline="30000" dirty="0"/>
              <a:t>nd</a:t>
            </a:r>
            <a:r>
              <a:rPr lang="en-US" dirty="0"/>
              <a:t> research</a:t>
            </a:r>
          </a:p>
          <a:p>
            <a:r>
              <a:rPr lang="en-US" dirty="0"/>
              <a:t>Lung and brain focus</a:t>
            </a:r>
          </a:p>
          <a:p>
            <a:r>
              <a:rPr lang="en-US" dirty="0"/>
              <a:t>Individual trainings with coordinators and designated radiologists</a:t>
            </a:r>
          </a:p>
        </p:txBody>
      </p:sp>
      <p:sp>
        <p:nvSpPr>
          <p:cNvPr id="4" name="Date Placeholder 3">
            <a:extLst>
              <a:ext uri="{FF2B5EF4-FFF2-40B4-BE49-F238E27FC236}">
                <a16:creationId xmlns:a16="http://schemas.microsoft.com/office/drawing/2014/main" id="{452635CC-3833-8045-B37C-2774BB0163CB}"/>
              </a:ext>
            </a:extLst>
          </p:cNvPr>
          <p:cNvSpPr>
            <a:spLocks noGrp="1"/>
          </p:cNvSpPr>
          <p:nvPr>
            <p:ph type="dt" sz="half" idx="10"/>
          </p:nvPr>
        </p:nvSpPr>
        <p:spPr/>
        <p:txBody>
          <a:bodyPr/>
          <a:lstStyle/>
          <a:p>
            <a:fld id="{8283C302-BC22-4B76-87FE-1B2C19C13F34}" type="datetime1">
              <a:rPr lang="en-US" altLang="en-US" smtClean="0">
                <a:solidFill>
                  <a:srgbClr val="FFFFFF"/>
                </a:solidFill>
              </a:rPr>
              <a:pPr/>
              <a:t>12/13/2022</a:t>
            </a:fld>
            <a:endParaRPr lang="en-US" altLang="en-US">
              <a:solidFill>
                <a:srgbClr val="000000"/>
              </a:solidFill>
              <a:latin typeface="Times" panose="02020603050405020304" pitchFamily="18" charset="0"/>
            </a:endParaRPr>
          </a:p>
        </p:txBody>
      </p:sp>
      <p:sp>
        <p:nvSpPr>
          <p:cNvPr id="5" name="Footer Placeholder 4">
            <a:extLst>
              <a:ext uri="{FF2B5EF4-FFF2-40B4-BE49-F238E27FC236}">
                <a16:creationId xmlns:a16="http://schemas.microsoft.com/office/drawing/2014/main" id="{F88304BD-972B-1B4D-91FC-CFB45D8400C5}"/>
              </a:ext>
            </a:extLst>
          </p:cNvPr>
          <p:cNvSpPr>
            <a:spLocks noGrp="1"/>
          </p:cNvSpPr>
          <p:nvPr>
            <p:ph type="ftr" sz="quarter" idx="11"/>
          </p:nvPr>
        </p:nvSpPr>
        <p:spPr/>
        <p:txBody>
          <a:bodyPr/>
          <a:lstStyle/>
          <a:p>
            <a:endParaRPr lang="en-US" altLang="en-US">
              <a:solidFill>
                <a:srgbClr val="FFFFFF"/>
              </a:solidFill>
            </a:endParaRPr>
          </a:p>
        </p:txBody>
      </p:sp>
      <p:sp>
        <p:nvSpPr>
          <p:cNvPr id="6" name="Slide Number Placeholder 5">
            <a:extLst>
              <a:ext uri="{FF2B5EF4-FFF2-40B4-BE49-F238E27FC236}">
                <a16:creationId xmlns:a16="http://schemas.microsoft.com/office/drawing/2014/main" id="{B3676E70-E600-A04A-A14E-9CC775B88DFE}"/>
              </a:ext>
            </a:extLst>
          </p:cNvPr>
          <p:cNvSpPr>
            <a:spLocks noGrp="1"/>
          </p:cNvSpPr>
          <p:nvPr>
            <p:ph type="sldNum" sz="quarter" idx="12"/>
          </p:nvPr>
        </p:nvSpPr>
        <p:spPr/>
        <p:txBody>
          <a:bodyPr/>
          <a:lstStyle/>
          <a:p>
            <a:fld id="{452DDF7E-CC51-4FAD-87BE-05E423C10C49}" type="slidenum">
              <a:rPr lang="en-US" altLang="en-US" smtClean="0">
                <a:solidFill>
                  <a:srgbClr val="FFFFFF"/>
                </a:solidFill>
              </a:rPr>
              <a:pPr/>
              <a:t>18</a:t>
            </a:fld>
            <a:endParaRPr lang="en-US" altLang="en-US">
              <a:solidFill>
                <a:srgbClr val="FFFFFF"/>
              </a:solidFill>
            </a:endParaRPr>
          </a:p>
        </p:txBody>
      </p:sp>
      <p:pic>
        <p:nvPicPr>
          <p:cNvPr id="7" name="Picture 6">
            <a:extLst>
              <a:ext uri="{FF2B5EF4-FFF2-40B4-BE49-F238E27FC236}">
                <a16:creationId xmlns:a16="http://schemas.microsoft.com/office/drawing/2014/main" id="{70775299-AC4B-AB44-915C-674C13F5EF10}"/>
              </a:ext>
            </a:extLst>
          </p:cNvPr>
          <p:cNvPicPr>
            <a:picLocks noChangeAspect="1"/>
          </p:cNvPicPr>
          <p:nvPr/>
        </p:nvPicPr>
        <p:blipFill>
          <a:blip r:embed="rId2"/>
          <a:stretch>
            <a:fillRect/>
          </a:stretch>
        </p:blipFill>
        <p:spPr>
          <a:xfrm>
            <a:off x="8549074" y="4923101"/>
            <a:ext cx="2686050" cy="1033322"/>
          </a:xfrm>
          <a:prstGeom prst="rect">
            <a:avLst/>
          </a:prstGeom>
        </p:spPr>
      </p:pic>
    </p:spTree>
    <p:extLst>
      <p:ext uri="{BB962C8B-B14F-4D97-AF65-F5344CB8AC3E}">
        <p14:creationId xmlns:p14="http://schemas.microsoft.com/office/powerpoint/2010/main" val="1777993222"/>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688AF-72CE-234F-B74C-F74411B42697}"/>
              </a:ext>
            </a:extLst>
          </p:cNvPr>
          <p:cNvSpPr>
            <a:spLocks noGrp="1"/>
          </p:cNvSpPr>
          <p:nvPr>
            <p:ph type="title"/>
          </p:nvPr>
        </p:nvSpPr>
        <p:spPr/>
        <p:txBody>
          <a:bodyPr/>
          <a:lstStyle/>
          <a:p>
            <a:r>
              <a:rPr lang="en-US" dirty="0"/>
              <a:t>Amniotic fluid Biobanking</a:t>
            </a:r>
          </a:p>
        </p:txBody>
      </p:sp>
      <p:sp>
        <p:nvSpPr>
          <p:cNvPr id="3" name="Content Placeholder 2">
            <a:extLst>
              <a:ext uri="{FF2B5EF4-FFF2-40B4-BE49-F238E27FC236}">
                <a16:creationId xmlns:a16="http://schemas.microsoft.com/office/drawing/2014/main" id="{E09845C5-F3DF-AA4E-857C-8D019BE46DB9}"/>
              </a:ext>
            </a:extLst>
          </p:cNvPr>
          <p:cNvSpPr>
            <a:spLocks noGrp="1"/>
          </p:cNvSpPr>
          <p:nvPr>
            <p:ph idx="1"/>
          </p:nvPr>
        </p:nvSpPr>
        <p:spPr>
          <a:xfrm>
            <a:off x="749300" y="1171443"/>
            <a:ext cx="10363200" cy="4114800"/>
          </a:xfrm>
        </p:spPr>
        <p:txBody>
          <a:bodyPr/>
          <a:lstStyle/>
          <a:p>
            <a:r>
              <a:rPr lang="en-US" dirty="0"/>
              <a:t>David Graham PhD will be point person</a:t>
            </a:r>
          </a:p>
          <a:p>
            <a:r>
              <a:rPr lang="en-US" dirty="0"/>
              <a:t>Will start after enrollment during first therapeutic amnioinfusion</a:t>
            </a:r>
          </a:p>
          <a:p>
            <a:r>
              <a:rPr lang="en-US" dirty="0"/>
              <a:t>After safe establishment of pocket, aspirate 10 ccs</a:t>
            </a:r>
          </a:p>
          <a:p>
            <a:pPr lvl="1"/>
            <a:r>
              <a:rPr lang="en-US" dirty="0"/>
              <a:t>Need 15 cc tubes, centrifugation, storage and shipping capability</a:t>
            </a:r>
          </a:p>
          <a:p>
            <a:r>
              <a:rPr lang="en-US" dirty="0"/>
              <a:t>Process and sent to All Children’s Biorepository</a:t>
            </a:r>
          </a:p>
          <a:p>
            <a:r>
              <a:rPr lang="en-US" dirty="0"/>
              <a:t>Dr. Graham’s team will perform training for processing, handling and shipping</a:t>
            </a:r>
          </a:p>
        </p:txBody>
      </p:sp>
      <p:sp>
        <p:nvSpPr>
          <p:cNvPr id="4" name="Date Placeholder 3">
            <a:extLst>
              <a:ext uri="{FF2B5EF4-FFF2-40B4-BE49-F238E27FC236}">
                <a16:creationId xmlns:a16="http://schemas.microsoft.com/office/drawing/2014/main" id="{DBA58175-0EA4-4A42-B036-EC535C428D22}"/>
              </a:ext>
            </a:extLst>
          </p:cNvPr>
          <p:cNvSpPr>
            <a:spLocks noGrp="1"/>
          </p:cNvSpPr>
          <p:nvPr>
            <p:ph type="dt" sz="half" idx="10"/>
          </p:nvPr>
        </p:nvSpPr>
        <p:spPr/>
        <p:txBody>
          <a:bodyPr/>
          <a:lstStyle/>
          <a:p>
            <a:fld id="{8283C302-BC22-4B76-87FE-1B2C19C13F34}" type="datetime1">
              <a:rPr lang="en-US" altLang="en-US" smtClean="0">
                <a:solidFill>
                  <a:srgbClr val="FFFFFF"/>
                </a:solidFill>
              </a:rPr>
              <a:pPr/>
              <a:t>12/13/2022</a:t>
            </a:fld>
            <a:endParaRPr lang="en-US" altLang="en-US">
              <a:solidFill>
                <a:srgbClr val="000000"/>
              </a:solidFill>
              <a:latin typeface="Times" panose="02020603050405020304" pitchFamily="18" charset="0"/>
            </a:endParaRPr>
          </a:p>
        </p:txBody>
      </p:sp>
      <p:sp>
        <p:nvSpPr>
          <p:cNvPr id="5" name="Footer Placeholder 4">
            <a:extLst>
              <a:ext uri="{FF2B5EF4-FFF2-40B4-BE49-F238E27FC236}">
                <a16:creationId xmlns:a16="http://schemas.microsoft.com/office/drawing/2014/main" id="{9CB2AA15-7639-7346-B019-123658D6D794}"/>
              </a:ext>
            </a:extLst>
          </p:cNvPr>
          <p:cNvSpPr>
            <a:spLocks noGrp="1"/>
          </p:cNvSpPr>
          <p:nvPr>
            <p:ph type="ftr" sz="quarter" idx="11"/>
          </p:nvPr>
        </p:nvSpPr>
        <p:spPr/>
        <p:txBody>
          <a:bodyPr/>
          <a:lstStyle/>
          <a:p>
            <a:endParaRPr lang="en-US" altLang="en-US">
              <a:solidFill>
                <a:srgbClr val="FFFFFF"/>
              </a:solidFill>
            </a:endParaRPr>
          </a:p>
        </p:txBody>
      </p:sp>
      <p:sp>
        <p:nvSpPr>
          <p:cNvPr id="6" name="Slide Number Placeholder 5">
            <a:extLst>
              <a:ext uri="{FF2B5EF4-FFF2-40B4-BE49-F238E27FC236}">
                <a16:creationId xmlns:a16="http://schemas.microsoft.com/office/drawing/2014/main" id="{642A946D-B1BA-F841-875E-7A05B0BAA049}"/>
              </a:ext>
            </a:extLst>
          </p:cNvPr>
          <p:cNvSpPr>
            <a:spLocks noGrp="1"/>
          </p:cNvSpPr>
          <p:nvPr>
            <p:ph type="sldNum" sz="quarter" idx="12"/>
          </p:nvPr>
        </p:nvSpPr>
        <p:spPr/>
        <p:txBody>
          <a:bodyPr/>
          <a:lstStyle/>
          <a:p>
            <a:fld id="{452DDF7E-CC51-4FAD-87BE-05E423C10C49}" type="slidenum">
              <a:rPr lang="en-US" altLang="en-US" smtClean="0">
                <a:solidFill>
                  <a:srgbClr val="FFFFFF"/>
                </a:solidFill>
              </a:rPr>
              <a:pPr/>
              <a:t>19</a:t>
            </a:fld>
            <a:endParaRPr lang="en-US" altLang="en-US">
              <a:solidFill>
                <a:srgbClr val="FFFFFF"/>
              </a:solidFill>
            </a:endParaRPr>
          </a:p>
        </p:txBody>
      </p:sp>
      <p:pic>
        <p:nvPicPr>
          <p:cNvPr id="7" name="Picture 6">
            <a:extLst>
              <a:ext uri="{FF2B5EF4-FFF2-40B4-BE49-F238E27FC236}">
                <a16:creationId xmlns:a16="http://schemas.microsoft.com/office/drawing/2014/main" id="{D0319D54-70BE-9E41-BBEE-ABE19B67AA6C}"/>
              </a:ext>
            </a:extLst>
          </p:cNvPr>
          <p:cNvPicPr>
            <a:picLocks noChangeAspect="1"/>
          </p:cNvPicPr>
          <p:nvPr/>
        </p:nvPicPr>
        <p:blipFill>
          <a:blip r:embed="rId2"/>
          <a:stretch>
            <a:fillRect/>
          </a:stretch>
        </p:blipFill>
        <p:spPr>
          <a:xfrm>
            <a:off x="8816975" y="5291278"/>
            <a:ext cx="2686050" cy="1033322"/>
          </a:xfrm>
          <a:prstGeom prst="rect">
            <a:avLst/>
          </a:prstGeom>
        </p:spPr>
      </p:pic>
    </p:spTree>
    <p:extLst>
      <p:ext uri="{BB962C8B-B14F-4D97-AF65-F5344CB8AC3E}">
        <p14:creationId xmlns:p14="http://schemas.microsoft.com/office/powerpoint/2010/main" val="1674081929"/>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9944" y="259251"/>
            <a:ext cx="10363200" cy="1143000"/>
          </a:xfrm>
        </p:spPr>
        <p:txBody>
          <a:bodyPr>
            <a:normAutofit fontScale="90000"/>
          </a:bodyPr>
          <a:lstStyle/>
          <a:p>
            <a:pPr algn="ctr"/>
            <a:r>
              <a:rPr lang="en-US" dirty="0"/>
              <a:t>Early Pregnancy Renal </a:t>
            </a:r>
            <a:r>
              <a:rPr lang="en-US" dirty="0" err="1"/>
              <a:t>Anhydramnios</a:t>
            </a:r>
            <a:r>
              <a:rPr lang="en-US" dirty="0"/>
              <a:t> </a:t>
            </a:r>
            <a:br>
              <a:rPr lang="en-US" dirty="0"/>
            </a:br>
            <a:r>
              <a:rPr lang="en-US" sz="4400" dirty="0"/>
              <a:t>(EPRA)</a:t>
            </a:r>
          </a:p>
        </p:txBody>
      </p:sp>
      <p:sp>
        <p:nvSpPr>
          <p:cNvPr id="6" name="Content Placeholder 5"/>
          <p:cNvSpPr>
            <a:spLocks noGrp="1"/>
          </p:cNvSpPr>
          <p:nvPr>
            <p:ph idx="1"/>
          </p:nvPr>
        </p:nvSpPr>
        <p:spPr>
          <a:xfrm>
            <a:off x="725557" y="1586917"/>
            <a:ext cx="8915399" cy="4114800"/>
          </a:xfrm>
        </p:spPr>
        <p:txBody>
          <a:bodyPr/>
          <a:lstStyle/>
          <a:p>
            <a:r>
              <a:rPr lang="en-US" dirty="0"/>
              <a:t>~1/2000 pregnancies</a:t>
            </a:r>
          </a:p>
          <a:p>
            <a:r>
              <a:rPr lang="en-US" dirty="0"/>
              <a:t>Congenital Bilateral Renal Agenesis (</a:t>
            </a:r>
            <a:r>
              <a:rPr lang="en-US" dirty="0" err="1"/>
              <a:t>CoBRA</a:t>
            </a:r>
            <a:r>
              <a:rPr lang="en-US" dirty="0"/>
              <a:t>)</a:t>
            </a:r>
          </a:p>
          <a:p>
            <a:r>
              <a:rPr lang="en-US" dirty="0"/>
              <a:t>Early Fetal Renal Failure (FRF)</a:t>
            </a:r>
          </a:p>
          <a:p>
            <a:pPr lvl="1"/>
            <a:r>
              <a:rPr lang="en-US" dirty="0" err="1"/>
              <a:t>Anhydramnios</a:t>
            </a:r>
            <a:r>
              <a:rPr lang="en-US" dirty="0"/>
              <a:t> before 22 weeks gestation </a:t>
            </a:r>
          </a:p>
          <a:p>
            <a:pPr lvl="2"/>
            <a:r>
              <a:rPr lang="en-US" dirty="0" err="1"/>
              <a:t>Multicystic</a:t>
            </a:r>
            <a:r>
              <a:rPr lang="en-US" dirty="0"/>
              <a:t> dysplastic kidney disease</a:t>
            </a:r>
          </a:p>
          <a:p>
            <a:pPr lvl="2"/>
            <a:r>
              <a:rPr lang="en-US" dirty="0"/>
              <a:t>Polycystic kidney disease</a:t>
            </a:r>
          </a:p>
          <a:p>
            <a:pPr lvl="2"/>
            <a:r>
              <a:rPr lang="en-US" dirty="0"/>
              <a:t>Early severe lower urinary tract obstruction (LUTO)</a:t>
            </a:r>
          </a:p>
        </p:txBody>
      </p:sp>
      <p:sp>
        <p:nvSpPr>
          <p:cNvPr id="2" name="Date Placeholder 1"/>
          <p:cNvSpPr>
            <a:spLocks noGrp="1"/>
          </p:cNvSpPr>
          <p:nvPr>
            <p:ph type="dt" sz="half" idx="10"/>
          </p:nvPr>
        </p:nvSpPr>
        <p:spPr/>
        <p:txBody>
          <a:bodyPr/>
          <a:lstStyle/>
          <a:p>
            <a:fld id="{6DE7D297-4756-4FFD-9A1F-5028ACD4DC7C}" type="datetime1">
              <a:rPr lang="en-US" altLang="en-US" smtClean="0"/>
              <a:pPr/>
              <a:t>12/13/2022</a:t>
            </a:fld>
            <a:endParaRPr lang="en-US" altLang="en-US">
              <a:solidFill>
                <a:schemeClr val="tx1"/>
              </a:solidFill>
              <a:latin typeface="Times" panose="02020603050405020304" pitchFamily="18" charset="0"/>
            </a:endParaRPr>
          </a:p>
        </p:txBody>
      </p:sp>
      <p:sp>
        <p:nvSpPr>
          <p:cNvPr id="3" name="Footer Placeholder 2"/>
          <p:cNvSpPr>
            <a:spLocks noGrp="1"/>
          </p:cNvSpPr>
          <p:nvPr>
            <p:ph type="ftr" sz="quarter" idx="11"/>
          </p:nvPr>
        </p:nvSpPr>
        <p:spPr/>
        <p:txBody>
          <a:bodyPr/>
          <a:lstStyle/>
          <a:p>
            <a:endParaRPr lang="en-US" altLang="en-US"/>
          </a:p>
        </p:txBody>
      </p:sp>
      <p:sp>
        <p:nvSpPr>
          <p:cNvPr id="4" name="Slide Number Placeholder 3"/>
          <p:cNvSpPr>
            <a:spLocks noGrp="1"/>
          </p:cNvSpPr>
          <p:nvPr>
            <p:ph type="sldNum" sz="quarter" idx="12"/>
          </p:nvPr>
        </p:nvSpPr>
        <p:spPr/>
        <p:txBody>
          <a:bodyPr/>
          <a:lstStyle/>
          <a:p>
            <a:fld id="{FB2BD7FA-EB92-43DD-9246-BF3F76FA1963}" type="slidenum">
              <a:rPr lang="en-US" altLang="en-US" smtClean="0"/>
              <a:pPr/>
              <a:t>2</a:t>
            </a:fld>
            <a:endParaRPr lang="en-US" altLang="en-US"/>
          </a:p>
        </p:txBody>
      </p:sp>
      <p:pic>
        <p:nvPicPr>
          <p:cNvPr id="7" name="Picture 6">
            <a:extLst>
              <a:ext uri="{FF2B5EF4-FFF2-40B4-BE49-F238E27FC236}">
                <a16:creationId xmlns:a16="http://schemas.microsoft.com/office/drawing/2014/main" id="{645DF2E4-89C0-1A43-84D7-AFC15D250188}"/>
              </a:ext>
            </a:extLst>
          </p:cNvPr>
          <p:cNvPicPr>
            <a:picLocks noChangeAspect="1"/>
          </p:cNvPicPr>
          <p:nvPr/>
        </p:nvPicPr>
        <p:blipFill>
          <a:blip r:embed="rId2"/>
          <a:stretch>
            <a:fillRect/>
          </a:stretch>
        </p:blipFill>
        <p:spPr>
          <a:xfrm>
            <a:off x="7753350" y="5271083"/>
            <a:ext cx="2686050" cy="1033322"/>
          </a:xfrm>
          <a:prstGeom prst="rect">
            <a:avLst/>
          </a:prstGeom>
        </p:spPr>
      </p:pic>
      <p:sp>
        <p:nvSpPr>
          <p:cNvPr id="8" name="TextBox 7"/>
          <p:cNvSpPr txBox="1"/>
          <p:nvPr/>
        </p:nvSpPr>
        <p:spPr>
          <a:xfrm>
            <a:off x="5777071" y="4901751"/>
            <a:ext cx="5079147" cy="369332"/>
          </a:xfrm>
          <a:prstGeom prst="rect">
            <a:avLst/>
          </a:prstGeom>
          <a:noFill/>
        </p:spPr>
        <p:txBody>
          <a:bodyPr wrap="none" rtlCol="0">
            <a:spAutoFit/>
          </a:bodyPr>
          <a:lstStyle/>
          <a:p>
            <a:r>
              <a:rPr lang="en-US" i="1" dirty="0" err="1">
                <a:solidFill>
                  <a:schemeClr val="bg1"/>
                </a:solidFill>
              </a:rPr>
              <a:t>O’hare</a:t>
            </a:r>
            <a:r>
              <a:rPr lang="en-US" i="1" dirty="0">
                <a:solidFill>
                  <a:schemeClr val="bg1"/>
                </a:solidFill>
              </a:rPr>
              <a:t> et al, Fetal Diagnosis and Therapy, 2019</a:t>
            </a:r>
          </a:p>
        </p:txBody>
      </p:sp>
    </p:spTree>
    <p:extLst>
      <p:ext uri="{BB962C8B-B14F-4D97-AF65-F5344CB8AC3E}">
        <p14:creationId xmlns:p14="http://schemas.microsoft.com/office/powerpoint/2010/main" val="4061207687"/>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6ACE2-865B-4DF5-98F7-A0C8A72568CC}"/>
              </a:ext>
            </a:extLst>
          </p:cNvPr>
          <p:cNvSpPr>
            <a:spLocks noGrp="1"/>
          </p:cNvSpPr>
          <p:nvPr>
            <p:ph type="title"/>
          </p:nvPr>
        </p:nvSpPr>
        <p:spPr>
          <a:xfrm>
            <a:off x="502451" y="524750"/>
            <a:ext cx="10363200" cy="1143000"/>
          </a:xfrm>
        </p:spPr>
        <p:txBody>
          <a:bodyPr/>
          <a:lstStyle/>
          <a:p>
            <a:pPr algn="ctr"/>
            <a:r>
              <a:rPr lang="en-US" sz="4000" dirty="0"/>
              <a:t>Following Delivery</a:t>
            </a:r>
          </a:p>
        </p:txBody>
      </p:sp>
      <p:sp>
        <p:nvSpPr>
          <p:cNvPr id="3" name="Content Placeholder 2">
            <a:extLst>
              <a:ext uri="{FF2B5EF4-FFF2-40B4-BE49-F238E27FC236}">
                <a16:creationId xmlns:a16="http://schemas.microsoft.com/office/drawing/2014/main" id="{3798B72C-FFD4-4AC1-88A9-F415CB6C8B70}"/>
              </a:ext>
            </a:extLst>
          </p:cNvPr>
          <p:cNvSpPr>
            <a:spLocks noGrp="1"/>
          </p:cNvSpPr>
          <p:nvPr>
            <p:ph idx="1"/>
          </p:nvPr>
        </p:nvSpPr>
        <p:spPr>
          <a:xfrm>
            <a:off x="1079500" y="1597742"/>
            <a:ext cx="10363200" cy="4114800"/>
          </a:xfrm>
        </p:spPr>
        <p:txBody>
          <a:bodyPr/>
          <a:lstStyle/>
          <a:p>
            <a:r>
              <a:rPr lang="en-US" dirty="0"/>
              <a:t>Perinatal variables recorded after birth </a:t>
            </a:r>
          </a:p>
          <a:p>
            <a:pPr lvl="1"/>
            <a:r>
              <a:rPr lang="en-US" dirty="0"/>
              <a:t>GA at delivery</a:t>
            </a:r>
          </a:p>
          <a:p>
            <a:pPr lvl="1"/>
            <a:r>
              <a:rPr lang="en-US" dirty="0"/>
              <a:t>Delivery mode</a:t>
            </a:r>
          </a:p>
          <a:p>
            <a:pPr lvl="1"/>
            <a:r>
              <a:rPr lang="en-US" dirty="0"/>
              <a:t>Apgar scores</a:t>
            </a:r>
          </a:p>
          <a:p>
            <a:pPr lvl="1"/>
            <a:r>
              <a:rPr lang="en-US" dirty="0"/>
              <a:t>Umbilical cord blood gases </a:t>
            </a:r>
          </a:p>
          <a:p>
            <a:r>
              <a:rPr lang="en-US" dirty="0"/>
              <a:t>Head Ultrasound</a:t>
            </a:r>
          </a:p>
          <a:p>
            <a:pPr lvl="1"/>
            <a:r>
              <a:rPr lang="en-US" dirty="0"/>
              <a:t>Required within first 7 days of life </a:t>
            </a:r>
          </a:p>
          <a:p>
            <a:pPr lvl="1"/>
            <a:endParaRPr lang="en-US" dirty="0"/>
          </a:p>
          <a:p>
            <a:pPr lvl="1"/>
            <a:endParaRPr lang="en-US" dirty="0"/>
          </a:p>
        </p:txBody>
      </p:sp>
      <p:sp>
        <p:nvSpPr>
          <p:cNvPr id="4" name="Date Placeholder 3">
            <a:extLst>
              <a:ext uri="{FF2B5EF4-FFF2-40B4-BE49-F238E27FC236}">
                <a16:creationId xmlns:a16="http://schemas.microsoft.com/office/drawing/2014/main" id="{18B9671F-5455-4C66-8FB1-73FD0336A010}"/>
              </a:ext>
            </a:extLst>
          </p:cNvPr>
          <p:cNvSpPr>
            <a:spLocks noGrp="1"/>
          </p:cNvSpPr>
          <p:nvPr>
            <p:ph type="dt" sz="half" idx="10"/>
          </p:nvPr>
        </p:nvSpPr>
        <p:spPr/>
        <p:txBody>
          <a:bodyPr/>
          <a:lstStyle/>
          <a:p>
            <a:fld id="{8283C302-BC22-4B76-87FE-1B2C19C13F34}" type="datetime1">
              <a:rPr lang="en-US" altLang="en-US" smtClean="0">
                <a:solidFill>
                  <a:srgbClr val="FFFFFF"/>
                </a:solidFill>
              </a:rPr>
              <a:pPr/>
              <a:t>12/13/2022</a:t>
            </a:fld>
            <a:endParaRPr lang="en-US" altLang="en-US">
              <a:solidFill>
                <a:srgbClr val="000000"/>
              </a:solidFill>
              <a:latin typeface="Times" panose="02020603050405020304" pitchFamily="18" charset="0"/>
            </a:endParaRPr>
          </a:p>
        </p:txBody>
      </p:sp>
      <p:sp>
        <p:nvSpPr>
          <p:cNvPr id="5" name="Footer Placeholder 4">
            <a:extLst>
              <a:ext uri="{FF2B5EF4-FFF2-40B4-BE49-F238E27FC236}">
                <a16:creationId xmlns:a16="http://schemas.microsoft.com/office/drawing/2014/main" id="{1D19DA3A-D747-493E-9469-FF5A37A381CD}"/>
              </a:ext>
            </a:extLst>
          </p:cNvPr>
          <p:cNvSpPr>
            <a:spLocks noGrp="1"/>
          </p:cNvSpPr>
          <p:nvPr>
            <p:ph type="ftr" sz="quarter" idx="11"/>
          </p:nvPr>
        </p:nvSpPr>
        <p:spPr/>
        <p:txBody>
          <a:bodyPr/>
          <a:lstStyle/>
          <a:p>
            <a:endParaRPr lang="en-US" altLang="en-US">
              <a:solidFill>
                <a:srgbClr val="FFFFFF"/>
              </a:solidFill>
            </a:endParaRPr>
          </a:p>
        </p:txBody>
      </p:sp>
      <p:sp>
        <p:nvSpPr>
          <p:cNvPr id="6" name="Slide Number Placeholder 5">
            <a:extLst>
              <a:ext uri="{FF2B5EF4-FFF2-40B4-BE49-F238E27FC236}">
                <a16:creationId xmlns:a16="http://schemas.microsoft.com/office/drawing/2014/main" id="{7D94488D-30F3-440E-9039-E184BBDCDC76}"/>
              </a:ext>
            </a:extLst>
          </p:cNvPr>
          <p:cNvSpPr>
            <a:spLocks noGrp="1"/>
          </p:cNvSpPr>
          <p:nvPr>
            <p:ph type="sldNum" sz="quarter" idx="12"/>
          </p:nvPr>
        </p:nvSpPr>
        <p:spPr/>
        <p:txBody>
          <a:bodyPr/>
          <a:lstStyle/>
          <a:p>
            <a:fld id="{452DDF7E-CC51-4FAD-87BE-05E423C10C49}" type="slidenum">
              <a:rPr lang="en-US" altLang="en-US" smtClean="0">
                <a:solidFill>
                  <a:srgbClr val="FFFFFF"/>
                </a:solidFill>
              </a:rPr>
              <a:pPr/>
              <a:t>20</a:t>
            </a:fld>
            <a:endParaRPr lang="en-US" altLang="en-US">
              <a:solidFill>
                <a:srgbClr val="FFFFFF"/>
              </a:solidFill>
            </a:endParaRPr>
          </a:p>
        </p:txBody>
      </p:sp>
    </p:spTree>
    <p:extLst>
      <p:ext uri="{BB962C8B-B14F-4D97-AF65-F5344CB8AC3E}">
        <p14:creationId xmlns:p14="http://schemas.microsoft.com/office/powerpoint/2010/main" val="11256502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29B88-6AE0-8A48-A61D-4E8963A1E3DD}"/>
              </a:ext>
            </a:extLst>
          </p:cNvPr>
          <p:cNvSpPr>
            <a:spLocks noGrp="1"/>
          </p:cNvSpPr>
          <p:nvPr>
            <p:ph type="title"/>
          </p:nvPr>
        </p:nvSpPr>
        <p:spPr/>
        <p:txBody>
          <a:bodyPr/>
          <a:lstStyle/>
          <a:p>
            <a:r>
              <a:rPr lang="en-US" dirty="0"/>
              <a:t>Overall structure of study team</a:t>
            </a:r>
          </a:p>
        </p:txBody>
      </p:sp>
      <p:sp>
        <p:nvSpPr>
          <p:cNvPr id="3" name="Date Placeholder 2">
            <a:extLst>
              <a:ext uri="{FF2B5EF4-FFF2-40B4-BE49-F238E27FC236}">
                <a16:creationId xmlns:a16="http://schemas.microsoft.com/office/drawing/2014/main" id="{72B37C31-3DB6-F047-88A0-AE67EBB89919}"/>
              </a:ext>
            </a:extLst>
          </p:cNvPr>
          <p:cNvSpPr>
            <a:spLocks noGrp="1"/>
          </p:cNvSpPr>
          <p:nvPr>
            <p:ph type="dt" sz="half" idx="10"/>
          </p:nvPr>
        </p:nvSpPr>
        <p:spPr/>
        <p:txBody>
          <a:bodyPr/>
          <a:lstStyle/>
          <a:p>
            <a:fld id="{C1C198CF-80AD-49D8-AF00-19BD36E91711}" type="datetime1">
              <a:rPr lang="en-US" altLang="en-US" smtClean="0">
                <a:solidFill>
                  <a:srgbClr val="FFFFFF"/>
                </a:solidFill>
              </a:rPr>
              <a:pPr/>
              <a:t>12/13/2022</a:t>
            </a:fld>
            <a:endParaRPr lang="en-US" altLang="en-US">
              <a:solidFill>
                <a:srgbClr val="000000"/>
              </a:solidFill>
              <a:latin typeface="Times" panose="02020603050405020304" pitchFamily="18" charset="0"/>
            </a:endParaRPr>
          </a:p>
        </p:txBody>
      </p:sp>
      <p:sp>
        <p:nvSpPr>
          <p:cNvPr id="4" name="Footer Placeholder 3">
            <a:extLst>
              <a:ext uri="{FF2B5EF4-FFF2-40B4-BE49-F238E27FC236}">
                <a16:creationId xmlns:a16="http://schemas.microsoft.com/office/drawing/2014/main" id="{340B91CE-AB74-2248-ADF9-4B403BF84030}"/>
              </a:ext>
            </a:extLst>
          </p:cNvPr>
          <p:cNvSpPr>
            <a:spLocks noGrp="1"/>
          </p:cNvSpPr>
          <p:nvPr>
            <p:ph type="ftr" sz="quarter" idx="11"/>
          </p:nvPr>
        </p:nvSpPr>
        <p:spPr/>
        <p:txBody>
          <a:bodyPr/>
          <a:lstStyle/>
          <a:p>
            <a:endParaRPr lang="en-US" altLang="en-US">
              <a:solidFill>
                <a:srgbClr val="FFFFFF"/>
              </a:solidFill>
            </a:endParaRPr>
          </a:p>
        </p:txBody>
      </p:sp>
      <p:sp>
        <p:nvSpPr>
          <p:cNvPr id="5" name="Slide Number Placeholder 4">
            <a:extLst>
              <a:ext uri="{FF2B5EF4-FFF2-40B4-BE49-F238E27FC236}">
                <a16:creationId xmlns:a16="http://schemas.microsoft.com/office/drawing/2014/main" id="{800C581F-C5A3-7D47-80E4-49B2C816DFC6}"/>
              </a:ext>
            </a:extLst>
          </p:cNvPr>
          <p:cNvSpPr>
            <a:spLocks noGrp="1"/>
          </p:cNvSpPr>
          <p:nvPr>
            <p:ph type="sldNum" sz="quarter" idx="12"/>
          </p:nvPr>
        </p:nvSpPr>
        <p:spPr/>
        <p:txBody>
          <a:bodyPr/>
          <a:lstStyle/>
          <a:p>
            <a:fld id="{A9109746-2FC5-4BAA-80F1-DA2FF5940BC5}" type="slidenum">
              <a:rPr lang="en-US" altLang="en-US" smtClean="0">
                <a:solidFill>
                  <a:srgbClr val="FFFFFF"/>
                </a:solidFill>
              </a:rPr>
              <a:pPr/>
              <a:t>21</a:t>
            </a:fld>
            <a:endParaRPr lang="en-US" altLang="en-US">
              <a:solidFill>
                <a:srgbClr val="FFFFFF"/>
              </a:solidFill>
            </a:endParaRPr>
          </a:p>
        </p:txBody>
      </p:sp>
      <p:pic>
        <p:nvPicPr>
          <p:cNvPr id="6" name="Picture 5">
            <a:extLst>
              <a:ext uri="{FF2B5EF4-FFF2-40B4-BE49-F238E27FC236}">
                <a16:creationId xmlns:a16="http://schemas.microsoft.com/office/drawing/2014/main" id="{106B2679-C0C4-BF43-A767-158636C64B86}"/>
              </a:ext>
            </a:extLst>
          </p:cNvPr>
          <p:cNvPicPr>
            <a:picLocks noChangeAspect="1"/>
          </p:cNvPicPr>
          <p:nvPr/>
        </p:nvPicPr>
        <p:blipFill>
          <a:blip r:embed="rId2"/>
          <a:stretch>
            <a:fillRect/>
          </a:stretch>
        </p:blipFill>
        <p:spPr>
          <a:xfrm>
            <a:off x="1752602" y="1085970"/>
            <a:ext cx="6819900" cy="5238630"/>
          </a:xfrm>
          <a:prstGeom prst="rect">
            <a:avLst/>
          </a:prstGeom>
        </p:spPr>
      </p:pic>
      <p:pic>
        <p:nvPicPr>
          <p:cNvPr id="7" name="Picture 6">
            <a:extLst>
              <a:ext uri="{FF2B5EF4-FFF2-40B4-BE49-F238E27FC236}">
                <a16:creationId xmlns:a16="http://schemas.microsoft.com/office/drawing/2014/main" id="{F8B0CD4A-4DB0-F44B-8568-8427AD1874E1}"/>
              </a:ext>
            </a:extLst>
          </p:cNvPr>
          <p:cNvPicPr>
            <a:picLocks noChangeAspect="1"/>
          </p:cNvPicPr>
          <p:nvPr/>
        </p:nvPicPr>
        <p:blipFill>
          <a:blip r:embed="rId3"/>
          <a:stretch>
            <a:fillRect/>
          </a:stretch>
        </p:blipFill>
        <p:spPr>
          <a:xfrm>
            <a:off x="9361874" y="4537021"/>
            <a:ext cx="2686050" cy="1033322"/>
          </a:xfrm>
          <a:prstGeom prst="rect">
            <a:avLst/>
          </a:prstGeom>
        </p:spPr>
      </p:pic>
      <p:pic>
        <p:nvPicPr>
          <p:cNvPr id="10" name="Picture 9">
            <a:extLst>
              <a:ext uri="{FF2B5EF4-FFF2-40B4-BE49-F238E27FC236}">
                <a16:creationId xmlns:a16="http://schemas.microsoft.com/office/drawing/2014/main" id="{50FD813D-B547-4C94-8127-C2BA07323F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85664" y="1604586"/>
            <a:ext cx="1484194" cy="138634"/>
          </a:xfrm>
          <a:prstGeom prst="rect">
            <a:avLst/>
          </a:prstGeom>
        </p:spPr>
      </p:pic>
    </p:spTree>
    <p:extLst>
      <p:ext uri="{BB962C8B-B14F-4D97-AF65-F5344CB8AC3E}">
        <p14:creationId xmlns:p14="http://schemas.microsoft.com/office/powerpoint/2010/main" val="401112540"/>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C61E8C9-A746-4648-A8BD-9F4C41EC67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7290" y="1223280"/>
            <a:ext cx="8957419" cy="5018313"/>
          </a:xfrm>
          <a:prstGeom prst="rect">
            <a:avLst/>
          </a:prstGeom>
        </p:spPr>
      </p:pic>
      <p:sp>
        <p:nvSpPr>
          <p:cNvPr id="2" name="Title 1">
            <a:extLst>
              <a:ext uri="{FF2B5EF4-FFF2-40B4-BE49-F238E27FC236}">
                <a16:creationId xmlns:a16="http://schemas.microsoft.com/office/drawing/2014/main" id="{ACE06C74-8036-0241-A71B-F5497D27B090}"/>
              </a:ext>
            </a:extLst>
          </p:cNvPr>
          <p:cNvSpPr>
            <a:spLocks noGrp="1"/>
          </p:cNvSpPr>
          <p:nvPr>
            <p:ph type="title"/>
          </p:nvPr>
        </p:nvSpPr>
        <p:spPr/>
        <p:txBody>
          <a:bodyPr/>
          <a:lstStyle/>
          <a:p>
            <a:r>
              <a:rPr lang="en-US" dirty="0"/>
              <a:t>Clinical Coordinating Center (CCC)</a:t>
            </a:r>
          </a:p>
        </p:txBody>
      </p:sp>
      <p:sp>
        <p:nvSpPr>
          <p:cNvPr id="3" name="Date Placeholder 2">
            <a:extLst>
              <a:ext uri="{FF2B5EF4-FFF2-40B4-BE49-F238E27FC236}">
                <a16:creationId xmlns:a16="http://schemas.microsoft.com/office/drawing/2014/main" id="{1996F795-4908-9241-A7F1-521E2316DB2D}"/>
              </a:ext>
            </a:extLst>
          </p:cNvPr>
          <p:cNvSpPr>
            <a:spLocks noGrp="1"/>
          </p:cNvSpPr>
          <p:nvPr>
            <p:ph type="dt" sz="half" idx="10"/>
          </p:nvPr>
        </p:nvSpPr>
        <p:spPr/>
        <p:txBody>
          <a:bodyPr/>
          <a:lstStyle/>
          <a:p>
            <a:fld id="{C1C198CF-80AD-49D8-AF00-19BD36E91711}" type="datetime1">
              <a:rPr lang="en-US" altLang="en-US" smtClean="0">
                <a:solidFill>
                  <a:srgbClr val="FFFFFF"/>
                </a:solidFill>
              </a:rPr>
              <a:pPr/>
              <a:t>12/13/2022</a:t>
            </a:fld>
            <a:endParaRPr lang="en-US" altLang="en-US">
              <a:solidFill>
                <a:srgbClr val="000000"/>
              </a:solidFill>
              <a:latin typeface="Times" panose="02020603050405020304" pitchFamily="18" charset="0"/>
            </a:endParaRPr>
          </a:p>
        </p:txBody>
      </p:sp>
      <p:sp>
        <p:nvSpPr>
          <p:cNvPr id="4" name="Footer Placeholder 3">
            <a:extLst>
              <a:ext uri="{FF2B5EF4-FFF2-40B4-BE49-F238E27FC236}">
                <a16:creationId xmlns:a16="http://schemas.microsoft.com/office/drawing/2014/main" id="{B65D2CE6-8AAD-1847-907E-D4C6577ADCBF}"/>
              </a:ext>
            </a:extLst>
          </p:cNvPr>
          <p:cNvSpPr>
            <a:spLocks noGrp="1"/>
          </p:cNvSpPr>
          <p:nvPr>
            <p:ph type="ftr" sz="quarter" idx="11"/>
          </p:nvPr>
        </p:nvSpPr>
        <p:spPr/>
        <p:txBody>
          <a:bodyPr/>
          <a:lstStyle/>
          <a:p>
            <a:endParaRPr lang="en-US" altLang="en-US">
              <a:solidFill>
                <a:srgbClr val="FFFFFF"/>
              </a:solidFill>
            </a:endParaRPr>
          </a:p>
        </p:txBody>
      </p:sp>
      <p:sp>
        <p:nvSpPr>
          <p:cNvPr id="5" name="Slide Number Placeholder 4">
            <a:extLst>
              <a:ext uri="{FF2B5EF4-FFF2-40B4-BE49-F238E27FC236}">
                <a16:creationId xmlns:a16="http://schemas.microsoft.com/office/drawing/2014/main" id="{B5002C3B-8F78-A74A-81EC-767BF275D794}"/>
              </a:ext>
            </a:extLst>
          </p:cNvPr>
          <p:cNvSpPr>
            <a:spLocks noGrp="1"/>
          </p:cNvSpPr>
          <p:nvPr>
            <p:ph type="sldNum" sz="quarter" idx="12"/>
          </p:nvPr>
        </p:nvSpPr>
        <p:spPr/>
        <p:txBody>
          <a:bodyPr/>
          <a:lstStyle/>
          <a:p>
            <a:fld id="{A9109746-2FC5-4BAA-80F1-DA2FF5940BC5}" type="slidenum">
              <a:rPr lang="en-US" altLang="en-US" smtClean="0">
                <a:solidFill>
                  <a:srgbClr val="FFFFFF"/>
                </a:solidFill>
              </a:rPr>
              <a:pPr/>
              <a:t>22</a:t>
            </a:fld>
            <a:endParaRPr lang="en-US" altLang="en-US">
              <a:solidFill>
                <a:srgbClr val="FFFFFF"/>
              </a:solidFill>
            </a:endParaRPr>
          </a:p>
        </p:txBody>
      </p:sp>
      <p:pic>
        <p:nvPicPr>
          <p:cNvPr id="8" name="Picture 7">
            <a:extLst>
              <a:ext uri="{FF2B5EF4-FFF2-40B4-BE49-F238E27FC236}">
                <a16:creationId xmlns:a16="http://schemas.microsoft.com/office/drawing/2014/main" id="{633DB187-2833-434F-BE22-16393276BD61}"/>
              </a:ext>
            </a:extLst>
          </p:cNvPr>
          <p:cNvPicPr>
            <a:picLocks noChangeAspect="1"/>
          </p:cNvPicPr>
          <p:nvPr/>
        </p:nvPicPr>
        <p:blipFill>
          <a:blip r:embed="rId3"/>
          <a:stretch>
            <a:fillRect/>
          </a:stretch>
        </p:blipFill>
        <p:spPr>
          <a:xfrm>
            <a:off x="1686099" y="1223280"/>
            <a:ext cx="2479501" cy="953863"/>
          </a:xfrm>
          <a:prstGeom prst="rect">
            <a:avLst/>
          </a:prstGeom>
        </p:spPr>
      </p:pic>
    </p:spTree>
    <p:extLst>
      <p:ext uri="{BB962C8B-B14F-4D97-AF65-F5344CB8AC3E}">
        <p14:creationId xmlns:p14="http://schemas.microsoft.com/office/powerpoint/2010/main" val="3148379346"/>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AE0B8F-5D84-4794-944A-3FE89EF024C8}"/>
              </a:ext>
            </a:extLst>
          </p:cNvPr>
          <p:cNvPicPr>
            <a:picLocks noChangeAspect="1"/>
          </p:cNvPicPr>
          <p:nvPr/>
        </p:nvPicPr>
        <p:blipFill>
          <a:blip r:embed="rId2"/>
          <a:stretch>
            <a:fillRect/>
          </a:stretch>
        </p:blipFill>
        <p:spPr>
          <a:xfrm>
            <a:off x="1696381" y="1450619"/>
            <a:ext cx="8799237" cy="4957946"/>
          </a:xfrm>
          <a:prstGeom prst="rect">
            <a:avLst/>
          </a:prstGeom>
        </p:spPr>
      </p:pic>
      <p:sp>
        <p:nvSpPr>
          <p:cNvPr id="2" name="Title 1">
            <a:extLst>
              <a:ext uri="{FF2B5EF4-FFF2-40B4-BE49-F238E27FC236}">
                <a16:creationId xmlns:a16="http://schemas.microsoft.com/office/drawing/2014/main" id="{2AD9E8AE-A003-2D44-91D4-71CEB9FD2D49}"/>
              </a:ext>
            </a:extLst>
          </p:cNvPr>
          <p:cNvSpPr>
            <a:spLocks noGrp="1"/>
          </p:cNvSpPr>
          <p:nvPr>
            <p:ph type="title"/>
          </p:nvPr>
        </p:nvSpPr>
        <p:spPr/>
        <p:txBody>
          <a:bodyPr/>
          <a:lstStyle/>
          <a:p>
            <a:r>
              <a:rPr lang="en-US" dirty="0"/>
              <a:t>Data Coordinating Center (DCC)</a:t>
            </a:r>
          </a:p>
        </p:txBody>
      </p:sp>
      <p:sp>
        <p:nvSpPr>
          <p:cNvPr id="3" name="Date Placeholder 2">
            <a:extLst>
              <a:ext uri="{FF2B5EF4-FFF2-40B4-BE49-F238E27FC236}">
                <a16:creationId xmlns:a16="http://schemas.microsoft.com/office/drawing/2014/main" id="{A200C3CA-A9AD-D74B-8819-B3BCC33939AD}"/>
              </a:ext>
            </a:extLst>
          </p:cNvPr>
          <p:cNvSpPr>
            <a:spLocks noGrp="1"/>
          </p:cNvSpPr>
          <p:nvPr>
            <p:ph type="dt" sz="half" idx="10"/>
          </p:nvPr>
        </p:nvSpPr>
        <p:spPr/>
        <p:txBody>
          <a:bodyPr/>
          <a:lstStyle/>
          <a:p>
            <a:fld id="{C1C198CF-80AD-49D8-AF00-19BD36E91711}" type="datetime1">
              <a:rPr lang="en-US" altLang="en-US" smtClean="0">
                <a:solidFill>
                  <a:srgbClr val="FFFFFF"/>
                </a:solidFill>
              </a:rPr>
              <a:pPr/>
              <a:t>12/13/2022</a:t>
            </a:fld>
            <a:endParaRPr lang="en-US" altLang="en-US">
              <a:solidFill>
                <a:srgbClr val="000000"/>
              </a:solidFill>
              <a:latin typeface="Times" panose="02020603050405020304" pitchFamily="18" charset="0"/>
            </a:endParaRPr>
          </a:p>
        </p:txBody>
      </p:sp>
      <p:sp>
        <p:nvSpPr>
          <p:cNvPr id="4" name="Footer Placeholder 3">
            <a:extLst>
              <a:ext uri="{FF2B5EF4-FFF2-40B4-BE49-F238E27FC236}">
                <a16:creationId xmlns:a16="http://schemas.microsoft.com/office/drawing/2014/main" id="{03FFAEF0-7A9B-A242-9A3A-633C900EEF19}"/>
              </a:ext>
            </a:extLst>
          </p:cNvPr>
          <p:cNvSpPr>
            <a:spLocks noGrp="1"/>
          </p:cNvSpPr>
          <p:nvPr>
            <p:ph type="ftr" sz="quarter" idx="11"/>
          </p:nvPr>
        </p:nvSpPr>
        <p:spPr/>
        <p:txBody>
          <a:bodyPr/>
          <a:lstStyle/>
          <a:p>
            <a:endParaRPr lang="en-US" altLang="en-US">
              <a:solidFill>
                <a:srgbClr val="FFFFFF"/>
              </a:solidFill>
            </a:endParaRPr>
          </a:p>
        </p:txBody>
      </p:sp>
      <p:sp>
        <p:nvSpPr>
          <p:cNvPr id="5" name="Slide Number Placeholder 4">
            <a:extLst>
              <a:ext uri="{FF2B5EF4-FFF2-40B4-BE49-F238E27FC236}">
                <a16:creationId xmlns:a16="http://schemas.microsoft.com/office/drawing/2014/main" id="{8392E5D5-D218-9747-ACDB-AE684907D032}"/>
              </a:ext>
            </a:extLst>
          </p:cNvPr>
          <p:cNvSpPr>
            <a:spLocks noGrp="1"/>
          </p:cNvSpPr>
          <p:nvPr>
            <p:ph type="sldNum" sz="quarter" idx="12"/>
          </p:nvPr>
        </p:nvSpPr>
        <p:spPr/>
        <p:txBody>
          <a:bodyPr/>
          <a:lstStyle/>
          <a:p>
            <a:fld id="{A9109746-2FC5-4BAA-80F1-DA2FF5940BC5}" type="slidenum">
              <a:rPr lang="en-US" altLang="en-US" smtClean="0">
                <a:solidFill>
                  <a:srgbClr val="FFFFFF"/>
                </a:solidFill>
              </a:rPr>
              <a:pPr/>
              <a:t>23</a:t>
            </a:fld>
            <a:endParaRPr lang="en-US" altLang="en-US">
              <a:solidFill>
                <a:srgbClr val="FFFFFF"/>
              </a:solidFill>
            </a:endParaRPr>
          </a:p>
        </p:txBody>
      </p:sp>
      <p:pic>
        <p:nvPicPr>
          <p:cNvPr id="8" name="Picture 7" descr="A screenshot of a cell phone&#10;&#10;Description automatically generated">
            <a:extLst>
              <a:ext uri="{FF2B5EF4-FFF2-40B4-BE49-F238E27FC236}">
                <a16:creationId xmlns:a16="http://schemas.microsoft.com/office/drawing/2014/main" id="{B3E5A11A-D346-7942-820B-F52880C8C1F2}"/>
              </a:ext>
            </a:extLst>
          </p:cNvPr>
          <p:cNvPicPr/>
          <p:nvPr/>
        </p:nvPicPr>
        <p:blipFill>
          <a:blip r:embed="rId3">
            <a:extLst>
              <a:ext uri="{28A0092B-C50C-407E-A947-70E740481C1C}">
                <a14:useLocalDpi xmlns:a14="http://schemas.microsoft.com/office/drawing/2010/main" val="0"/>
              </a:ext>
            </a:extLst>
          </a:blip>
          <a:stretch>
            <a:fillRect/>
          </a:stretch>
        </p:blipFill>
        <p:spPr>
          <a:xfrm>
            <a:off x="936625" y="6937744"/>
            <a:ext cx="7850845" cy="3687518"/>
          </a:xfrm>
          <a:prstGeom prst="rect">
            <a:avLst/>
          </a:prstGeom>
        </p:spPr>
      </p:pic>
      <p:pic>
        <p:nvPicPr>
          <p:cNvPr id="9" name="Picture 8">
            <a:extLst>
              <a:ext uri="{FF2B5EF4-FFF2-40B4-BE49-F238E27FC236}">
                <a16:creationId xmlns:a16="http://schemas.microsoft.com/office/drawing/2014/main" id="{B378BCD0-7EE8-154B-A65C-395A24977CFC}"/>
              </a:ext>
            </a:extLst>
          </p:cNvPr>
          <p:cNvPicPr>
            <a:picLocks noChangeAspect="1"/>
          </p:cNvPicPr>
          <p:nvPr/>
        </p:nvPicPr>
        <p:blipFill>
          <a:blip r:embed="rId4"/>
          <a:stretch>
            <a:fillRect/>
          </a:stretch>
        </p:blipFill>
        <p:spPr>
          <a:xfrm>
            <a:off x="1696381" y="1450619"/>
            <a:ext cx="2877911" cy="1107131"/>
          </a:xfrm>
          <a:prstGeom prst="rect">
            <a:avLst/>
          </a:prstGeom>
        </p:spPr>
      </p:pic>
    </p:spTree>
    <p:extLst>
      <p:ext uri="{BB962C8B-B14F-4D97-AF65-F5344CB8AC3E}">
        <p14:creationId xmlns:p14="http://schemas.microsoft.com/office/powerpoint/2010/main" val="2184668850"/>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41493-E9BE-454E-A078-5EF6C0186D8A}"/>
              </a:ext>
            </a:extLst>
          </p:cNvPr>
          <p:cNvSpPr>
            <a:spLocks noGrp="1"/>
          </p:cNvSpPr>
          <p:nvPr>
            <p:ph type="title"/>
          </p:nvPr>
        </p:nvSpPr>
        <p:spPr/>
        <p:txBody>
          <a:bodyPr/>
          <a:lstStyle/>
          <a:p>
            <a:r>
              <a:rPr lang="en-US" dirty="0"/>
              <a:t>EDC: </a:t>
            </a:r>
            <a:r>
              <a:rPr lang="en-US" dirty="0" err="1"/>
              <a:t>REDCap</a:t>
            </a:r>
            <a:endParaRPr lang="en-US" dirty="0"/>
          </a:p>
        </p:txBody>
      </p:sp>
      <p:sp>
        <p:nvSpPr>
          <p:cNvPr id="3" name="Content Placeholder 2">
            <a:extLst>
              <a:ext uri="{FF2B5EF4-FFF2-40B4-BE49-F238E27FC236}">
                <a16:creationId xmlns:a16="http://schemas.microsoft.com/office/drawing/2014/main" id="{CF0EFD3E-4516-2843-B767-69AEEB954A77}"/>
              </a:ext>
            </a:extLst>
          </p:cNvPr>
          <p:cNvSpPr>
            <a:spLocks noGrp="1"/>
          </p:cNvSpPr>
          <p:nvPr>
            <p:ph idx="1"/>
          </p:nvPr>
        </p:nvSpPr>
        <p:spPr/>
        <p:txBody>
          <a:bodyPr/>
          <a:lstStyle/>
          <a:p>
            <a:r>
              <a:rPr lang="en-US" dirty="0"/>
              <a:t>Ying Wang data manager</a:t>
            </a:r>
          </a:p>
          <a:p>
            <a:r>
              <a:rPr lang="en-US" dirty="0"/>
              <a:t>PI and coordinator training</a:t>
            </a:r>
          </a:p>
          <a:p>
            <a:r>
              <a:rPr lang="en-US" dirty="0"/>
              <a:t>Postnatal CRFs</a:t>
            </a:r>
          </a:p>
        </p:txBody>
      </p:sp>
      <p:sp>
        <p:nvSpPr>
          <p:cNvPr id="4" name="Date Placeholder 3">
            <a:extLst>
              <a:ext uri="{FF2B5EF4-FFF2-40B4-BE49-F238E27FC236}">
                <a16:creationId xmlns:a16="http://schemas.microsoft.com/office/drawing/2014/main" id="{ACFC0FE5-7621-F649-B0B9-30BD22C583EA}"/>
              </a:ext>
            </a:extLst>
          </p:cNvPr>
          <p:cNvSpPr>
            <a:spLocks noGrp="1"/>
          </p:cNvSpPr>
          <p:nvPr>
            <p:ph type="dt" sz="half" idx="10"/>
          </p:nvPr>
        </p:nvSpPr>
        <p:spPr/>
        <p:txBody>
          <a:bodyPr/>
          <a:lstStyle/>
          <a:p>
            <a:fld id="{8283C302-BC22-4B76-87FE-1B2C19C13F34}" type="datetime1">
              <a:rPr lang="en-US" altLang="en-US" smtClean="0">
                <a:solidFill>
                  <a:srgbClr val="FFFFFF"/>
                </a:solidFill>
              </a:rPr>
              <a:pPr/>
              <a:t>12/13/2022</a:t>
            </a:fld>
            <a:endParaRPr lang="en-US" altLang="en-US">
              <a:solidFill>
                <a:srgbClr val="000000"/>
              </a:solidFill>
              <a:latin typeface="Times" panose="02020603050405020304" pitchFamily="18" charset="0"/>
            </a:endParaRPr>
          </a:p>
        </p:txBody>
      </p:sp>
      <p:sp>
        <p:nvSpPr>
          <p:cNvPr id="5" name="Footer Placeholder 4">
            <a:extLst>
              <a:ext uri="{FF2B5EF4-FFF2-40B4-BE49-F238E27FC236}">
                <a16:creationId xmlns:a16="http://schemas.microsoft.com/office/drawing/2014/main" id="{E5CC076F-C29A-7E41-B90E-FBE4C754F41A}"/>
              </a:ext>
            </a:extLst>
          </p:cNvPr>
          <p:cNvSpPr>
            <a:spLocks noGrp="1"/>
          </p:cNvSpPr>
          <p:nvPr>
            <p:ph type="ftr" sz="quarter" idx="11"/>
          </p:nvPr>
        </p:nvSpPr>
        <p:spPr/>
        <p:txBody>
          <a:bodyPr/>
          <a:lstStyle/>
          <a:p>
            <a:endParaRPr lang="en-US" altLang="en-US">
              <a:solidFill>
                <a:srgbClr val="FFFFFF"/>
              </a:solidFill>
            </a:endParaRPr>
          </a:p>
        </p:txBody>
      </p:sp>
      <p:sp>
        <p:nvSpPr>
          <p:cNvPr id="6" name="Slide Number Placeholder 5">
            <a:extLst>
              <a:ext uri="{FF2B5EF4-FFF2-40B4-BE49-F238E27FC236}">
                <a16:creationId xmlns:a16="http://schemas.microsoft.com/office/drawing/2014/main" id="{BB7FC4E0-7E64-624C-83E6-D29E5A621289}"/>
              </a:ext>
            </a:extLst>
          </p:cNvPr>
          <p:cNvSpPr>
            <a:spLocks noGrp="1"/>
          </p:cNvSpPr>
          <p:nvPr>
            <p:ph type="sldNum" sz="quarter" idx="12"/>
          </p:nvPr>
        </p:nvSpPr>
        <p:spPr/>
        <p:txBody>
          <a:bodyPr/>
          <a:lstStyle/>
          <a:p>
            <a:fld id="{452DDF7E-CC51-4FAD-87BE-05E423C10C49}" type="slidenum">
              <a:rPr lang="en-US" altLang="en-US" smtClean="0">
                <a:solidFill>
                  <a:srgbClr val="FFFFFF"/>
                </a:solidFill>
              </a:rPr>
              <a:pPr/>
              <a:t>24</a:t>
            </a:fld>
            <a:endParaRPr lang="en-US" altLang="en-US">
              <a:solidFill>
                <a:srgbClr val="FFFFFF"/>
              </a:solidFill>
            </a:endParaRPr>
          </a:p>
        </p:txBody>
      </p:sp>
      <p:pic>
        <p:nvPicPr>
          <p:cNvPr id="7" name="Picture 6">
            <a:extLst>
              <a:ext uri="{FF2B5EF4-FFF2-40B4-BE49-F238E27FC236}">
                <a16:creationId xmlns:a16="http://schemas.microsoft.com/office/drawing/2014/main" id="{48924C87-E365-4649-B7FE-90539BD06AF3}"/>
              </a:ext>
            </a:extLst>
          </p:cNvPr>
          <p:cNvPicPr>
            <a:picLocks noChangeAspect="1"/>
          </p:cNvPicPr>
          <p:nvPr/>
        </p:nvPicPr>
        <p:blipFill>
          <a:blip r:embed="rId2"/>
          <a:stretch>
            <a:fillRect/>
          </a:stretch>
        </p:blipFill>
        <p:spPr>
          <a:xfrm>
            <a:off x="8549074" y="4923101"/>
            <a:ext cx="2686050" cy="1033322"/>
          </a:xfrm>
          <a:prstGeom prst="rect">
            <a:avLst/>
          </a:prstGeom>
        </p:spPr>
      </p:pic>
    </p:spTree>
    <p:extLst>
      <p:ext uri="{BB962C8B-B14F-4D97-AF65-F5344CB8AC3E}">
        <p14:creationId xmlns:p14="http://schemas.microsoft.com/office/powerpoint/2010/main" val="2356907956"/>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68A21-4224-3048-AC13-09FB3B255C97}"/>
              </a:ext>
            </a:extLst>
          </p:cNvPr>
          <p:cNvSpPr>
            <a:spLocks noGrp="1"/>
          </p:cNvSpPr>
          <p:nvPr>
            <p:ph type="title"/>
          </p:nvPr>
        </p:nvSpPr>
        <p:spPr/>
        <p:txBody>
          <a:bodyPr/>
          <a:lstStyle/>
          <a:p>
            <a:r>
              <a:rPr lang="en-US" dirty="0"/>
              <a:t>Data Safety Monitoring Committee</a:t>
            </a:r>
          </a:p>
        </p:txBody>
      </p:sp>
      <p:sp>
        <p:nvSpPr>
          <p:cNvPr id="4" name="Date Placeholder 3">
            <a:extLst>
              <a:ext uri="{FF2B5EF4-FFF2-40B4-BE49-F238E27FC236}">
                <a16:creationId xmlns:a16="http://schemas.microsoft.com/office/drawing/2014/main" id="{438DC523-BBC1-C74A-8377-10D7FC9A84C9}"/>
              </a:ext>
            </a:extLst>
          </p:cNvPr>
          <p:cNvSpPr>
            <a:spLocks noGrp="1"/>
          </p:cNvSpPr>
          <p:nvPr>
            <p:ph type="dt" sz="half" idx="10"/>
          </p:nvPr>
        </p:nvSpPr>
        <p:spPr/>
        <p:txBody>
          <a:bodyPr/>
          <a:lstStyle/>
          <a:p>
            <a:fld id="{6D5C1898-CF43-4A20-A74D-08886B35405E}" type="datetime1">
              <a:rPr lang="en-US" altLang="en-US" smtClean="0"/>
              <a:pPr/>
              <a:t>12/13/2022</a:t>
            </a:fld>
            <a:endParaRPr lang="en-US" altLang="en-US">
              <a:solidFill>
                <a:schemeClr val="tx1"/>
              </a:solidFill>
              <a:latin typeface="Times" panose="02020603050405020304" pitchFamily="18" charset="0"/>
            </a:endParaRPr>
          </a:p>
        </p:txBody>
      </p:sp>
      <p:sp>
        <p:nvSpPr>
          <p:cNvPr id="5" name="Footer Placeholder 4">
            <a:extLst>
              <a:ext uri="{FF2B5EF4-FFF2-40B4-BE49-F238E27FC236}">
                <a16:creationId xmlns:a16="http://schemas.microsoft.com/office/drawing/2014/main" id="{311A7EA8-8FBF-F94D-9248-D226EA03DC7D}"/>
              </a:ext>
            </a:extLst>
          </p:cNvPr>
          <p:cNvSpPr>
            <a:spLocks noGrp="1"/>
          </p:cNvSpPr>
          <p:nvPr>
            <p:ph type="ftr" sz="quarter" idx="11"/>
          </p:nvPr>
        </p:nvSpPr>
        <p:spPr/>
        <p:txBody>
          <a:bodyPr/>
          <a:lstStyle/>
          <a:p>
            <a:endParaRPr lang="en-US" altLang="en-US"/>
          </a:p>
        </p:txBody>
      </p:sp>
      <p:sp>
        <p:nvSpPr>
          <p:cNvPr id="6" name="Slide Number Placeholder 5">
            <a:extLst>
              <a:ext uri="{FF2B5EF4-FFF2-40B4-BE49-F238E27FC236}">
                <a16:creationId xmlns:a16="http://schemas.microsoft.com/office/drawing/2014/main" id="{1856F1BE-2A83-7748-85C1-E65FC1590B49}"/>
              </a:ext>
            </a:extLst>
          </p:cNvPr>
          <p:cNvSpPr>
            <a:spLocks noGrp="1"/>
          </p:cNvSpPr>
          <p:nvPr>
            <p:ph type="sldNum" sz="quarter" idx="12"/>
          </p:nvPr>
        </p:nvSpPr>
        <p:spPr/>
        <p:txBody>
          <a:bodyPr/>
          <a:lstStyle/>
          <a:p>
            <a:fld id="{18D00E90-CB0B-48D8-950C-4D3DF3384040}" type="slidenum">
              <a:rPr lang="en-US" altLang="en-US" smtClean="0"/>
              <a:pPr/>
              <a:t>25</a:t>
            </a:fld>
            <a:endParaRPr lang="en-US" altLang="en-US"/>
          </a:p>
        </p:txBody>
      </p:sp>
      <p:pic>
        <p:nvPicPr>
          <p:cNvPr id="7" name="Picture 6">
            <a:extLst>
              <a:ext uri="{FF2B5EF4-FFF2-40B4-BE49-F238E27FC236}">
                <a16:creationId xmlns:a16="http://schemas.microsoft.com/office/drawing/2014/main" id="{12C00CCE-320E-6542-85CE-39BE90F8E510}"/>
              </a:ext>
            </a:extLst>
          </p:cNvPr>
          <p:cNvPicPr>
            <a:picLocks noChangeAspect="1"/>
          </p:cNvPicPr>
          <p:nvPr/>
        </p:nvPicPr>
        <p:blipFill>
          <a:blip r:embed="rId2"/>
          <a:stretch>
            <a:fillRect/>
          </a:stretch>
        </p:blipFill>
        <p:spPr>
          <a:xfrm>
            <a:off x="7753350" y="5271083"/>
            <a:ext cx="2686050" cy="1033322"/>
          </a:xfrm>
          <a:prstGeom prst="rect">
            <a:avLst/>
          </a:prstGeom>
        </p:spPr>
      </p:pic>
      <p:graphicFrame>
        <p:nvGraphicFramePr>
          <p:cNvPr id="9" name="Table 8">
            <a:extLst>
              <a:ext uri="{FF2B5EF4-FFF2-40B4-BE49-F238E27FC236}">
                <a16:creationId xmlns:a16="http://schemas.microsoft.com/office/drawing/2014/main" id="{6858370A-8E67-7F44-AC27-38C6825D9CD0}"/>
              </a:ext>
            </a:extLst>
          </p:cNvPr>
          <p:cNvGraphicFramePr>
            <a:graphicFrameLocks noGrp="1"/>
          </p:cNvGraphicFramePr>
          <p:nvPr>
            <p:extLst>
              <p:ext uri="{D42A27DB-BD31-4B8C-83A1-F6EECF244321}">
                <p14:modId xmlns:p14="http://schemas.microsoft.com/office/powerpoint/2010/main" val="2765968908"/>
              </p:ext>
            </p:extLst>
          </p:nvPr>
        </p:nvGraphicFramePr>
        <p:xfrm>
          <a:off x="1637824" y="1340271"/>
          <a:ext cx="8916351" cy="4984329"/>
        </p:xfrm>
        <a:graphic>
          <a:graphicData uri="http://schemas.openxmlformats.org/drawingml/2006/table">
            <a:tbl>
              <a:tblPr firstRow="1" firstCol="1" bandRow="1">
                <a:tableStyleId>{5C22544A-7EE6-4342-B048-85BDC9FD1C3A}</a:tableStyleId>
              </a:tblPr>
              <a:tblGrid>
                <a:gridCol w="2243459">
                  <a:extLst>
                    <a:ext uri="{9D8B030D-6E8A-4147-A177-3AD203B41FA5}">
                      <a16:colId xmlns:a16="http://schemas.microsoft.com/office/drawing/2014/main" val="1903791196"/>
                    </a:ext>
                  </a:extLst>
                </a:gridCol>
                <a:gridCol w="6672892">
                  <a:extLst>
                    <a:ext uri="{9D8B030D-6E8A-4147-A177-3AD203B41FA5}">
                      <a16:colId xmlns:a16="http://schemas.microsoft.com/office/drawing/2014/main" val="2595438083"/>
                    </a:ext>
                  </a:extLst>
                </a:gridCol>
              </a:tblGrid>
              <a:tr h="726034">
                <a:tc gridSpan="2">
                  <a:txBody>
                    <a:bodyPr/>
                    <a:lstStyle/>
                    <a:p>
                      <a:pPr marL="0" marR="0" algn="ctr">
                        <a:spcBef>
                          <a:spcPts val="0"/>
                        </a:spcBef>
                        <a:spcAft>
                          <a:spcPts val="0"/>
                        </a:spcAft>
                      </a:pPr>
                      <a:r>
                        <a:rPr lang="en-US" sz="2800" dirty="0">
                          <a:effectLst/>
                        </a:rPr>
                        <a:t>DSMB</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74492" marR="74492" marT="37246" marB="37246" anchor="ctr"/>
                </a:tc>
                <a:tc hMerge="1">
                  <a:txBody>
                    <a:bodyPr/>
                    <a:lstStyle/>
                    <a:p>
                      <a:endParaRPr lang="en-US"/>
                    </a:p>
                  </a:txBody>
                  <a:tcPr/>
                </a:tc>
                <a:extLst>
                  <a:ext uri="{0D108BD9-81ED-4DB2-BD59-A6C34878D82A}">
                    <a16:rowId xmlns:a16="http://schemas.microsoft.com/office/drawing/2014/main" val="2595412518"/>
                  </a:ext>
                </a:extLst>
              </a:tr>
              <a:tr h="737855">
                <a:tc>
                  <a:txBody>
                    <a:bodyPr/>
                    <a:lstStyle/>
                    <a:p>
                      <a:pPr marL="0" marR="0">
                        <a:spcBef>
                          <a:spcPts val="0"/>
                        </a:spcBef>
                        <a:spcAft>
                          <a:spcPts val="0"/>
                        </a:spcAft>
                      </a:pPr>
                      <a:r>
                        <a:rPr lang="en-US" sz="2100">
                          <a:effectLst/>
                        </a:rPr>
                        <a:t>Richard Brown MD, Chairman</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159849" marR="159849" marT="0" marB="0"/>
                </a:tc>
                <a:tc>
                  <a:txBody>
                    <a:bodyPr/>
                    <a:lstStyle/>
                    <a:p>
                      <a:pPr marL="0" marR="0">
                        <a:spcBef>
                          <a:spcPts val="0"/>
                        </a:spcBef>
                        <a:spcAft>
                          <a:spcPts val="0"/>
                        </a:spcAft>
                      </a:pPr>
                      <a:r>
                        <a:rPr lang="en-US" sz="2100" dirty="0">
                          <a:effectLst/>
                        </a:rPr>
                        <a:t>Director of Obstetrics and Maternal Fetal Medicine at </a:t>
                      </a:r>
                      <a:r>
                        <a:rPr lang="en-US" sz="2100" dirty="0" err="1">
                          <a:effectLst/>
                        </a:rPr>
                        <a:t>Mcgill</a:t>
                      </a:r>
                      <a:r>
                        <a:rPr lang="en-US" sz="2100" dirty="0">
                          <a:effectLst/>
                        </a:rPr>
                        <a:t> University Health Centre</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159849" marR="159849" marT="0" marB="0"/>
                </a:tc>
                <a:extLst>
                  <a:ext uri="{0D108BD9-81ED-4DB2-BD59-A6C34878D82A}">
                    <a16:rowId xmlns:a16="http://schemas.microsoft.com/office/drawing/2014/main" val="942922425"/>
                  </a:ext>
                </a:extLst>
              </a:tr>
              <a:tr h="737855">
                <a:tc>
                  <a:txBody>
                    <a:bodyPr/>
                    <a:lstStyle/>
                    <a:p>
                      <a:pPr marL="0" marR="0">
                        <a:spcBef>
                          <a:spcPts val="0"/>
                        </a:spcBef>
                        <a:spcAft>
                          <a:spcPts val="0"/>
                        </a:spcAft>
                      </a:pPr>
                      <a:r>
                        <a:rPr lang="en-US" sz="2100">
                          <a:effectLst/>
                        </a:rPr>
                        <a:t>Patricia Santiago-Munoz MD</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159849" marR="159849" marT="0" marB="0"/>
                </a:tc>
                <a:tc>
                  <a:txBody>
                    <a:bodyPr/>
                    <a:lstStyle/>
                    <a:p>
                      <a:pPr marL="0" marR="0">
                        <a:spcBef>
                          <a:spcPts val="0"/>
                        </a:spcBef>
                        <a:spcAft>
                          <a:spcPts val="0"/>
                        </a:spcAft>
                      </a:pPr>
                      <a:r>
                        <a:rPr lang="en-US" sz="2100">
                          <a:effectLst/>
                        </a:rPr>
                        <a:t>Associate Professor of Obstetrics and Gynecology in the division of maternal-fetal medicine at UT Southwestern Medical Center</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159849" marR="159849" marT="0" marB="0"/>
                </a:tc>
                <a:extLst>
                  <a:ext uri="{0D108BD9-81ED-4DB2-BD59-A6C34878D82A}">
                    <a16:rowId xmlns:a16="http://schemas.microsoft.com/office/drawing/2014/main" val="3213126045"/>
                  </a:ext>
                </a:extLst>
              </a:tr>
              <a:tr h="737855">
                <a:tc>
                  <a:txBody>
                    <a:bodyPr/>
                    <a:lstStyle/>
                    <a:p>
                      <a:pPr marL="0" marR="0">
                        <a:spcBef>
                          <a:spcPts val="0"/>
                        </a:spcBef>
                        <a:spcAft>
                          <a:spcPts val="0"/>
                        </a:spcAft>
                      </a:pPr>
                      <a:r>
                        <a:rPr lang="en-US" sz="2100">
                          <a:effectLst/>
                        </a:rPr>
                        <a:t>Kathryn Drennan MD</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159849" marR="159849" marT="0" marB="0"/>
                </a:tc>
                <a:tc>
                  <a:txBody>
                    <a:bodyPr/>
                    <a:lstStyle/>
                    <a:p>
                      <a:pPr marL="0" marR="0">
                        <a:spcBef>
                          <a:spcPts val="0"/>
                        </a:spcBef>
                        <a:spcAft>
                          <a:spcPts val="0"/>
                        </a:spcAft>
                      </a:pPr>
                      <a:r>
                        <a:rPr lang="en-US" sz="2100">
                          <a:effectLst/>
                        </a:rPr>
                        <a:t>Assistant Professor of Obstetrics and Gynecology in the division of maternal fetal medicine at the University of Rochester Medical Center</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159849" marR="159849" marT="0" marB="0"/>
                </a:tc>
                <a:extLst>
                  <a:ext uri="{0D108BD9-81ED-4DB2-BD59-A6C34878D82A}">
                    <a16:rowId xmlns:a16="http://schemas.microsoft.com/office/drawing/2014/main" val="3022981349"/>
                  </a:ext>
                </a:extLst>
              </a:tr>
              <a:tr h="737855">
                <a:tc>
                  <a:txBody>
                    <a:bodyPr/>
                    <a:lstStyle/>
                    <a:p>
                      <a:pPr marL="0" marR="0">
                        <a:spcBef>
                          <a:spcPts val="0"/>
                        </a:spcBef>
                        <a:spcAft>
                          <a:spcPts val="0"/>
                        </a:spcAft>
                      </a:pPr>
                      <a:r>
                        <a:rPr lang="en-US" sz="2100">
                          <a:effectLst/>
                        </a:rPr>
                        <a:t>Laurence McCullough PhD</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159849" marR="159849" marT="0" marB="0"/>
                </a:tc>
                <a:tc>
                  <a:txBody>
                    <a:bodyPr/>
                    <a:lstStyle/>
                    <a:p>
                      <a:pPr marL="0" marR="0">
                        <a:spcBef>
                          <a:spcPts val="0"/>
                        </a:spcBef>
                        <a:spcAft>
                          <a:spcPts val="0"/>
                        </a:spcAft>
                      </a:pPr>
                      <a:r>
                        <a:rPr lang="en-US" sz="2100">
                          <a:effectLst/>
                        </a:rPr>
                        <a:t>Laurence McCullough, PhD Distinguished Emeritus Professor at the Baylor Center for Medical Ethics and Healthy Policy</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159849" marR="159849" marT="0" marB="0"/>
                </a:tc>
                <a:extLst>
                  <a:ext uri="{0D108BD9-81ED-4DB2-BD59-A6C34878D82A}">
                    <a16:rowId xmlns:a16="http://schemas.microsoft.com/office/drawing/2014/main" val="2529243767"/>
                  </a:ext>
                </a:extLst>
              </a:tr>
              <a:tr h="482107">
                <a:tc>
                  <a:txBody>
                    <a:bodyPr/>
                    <a:lstStyle/>
                    <a:p>
                      <a:pPr marL="0" marR="0">
                        <a:spcBef>
                          <a:spcPts val="0"/>
                        </a:spcBef>
                        <a:spcAft>
                          <a:spcPts val="0"/>
                        </a:spcAft>
                      </a:pPr>
                      <a:r>
                        <a:rPr lang="en-US" sz="2100">
                          <a:effectLst/>
                        </a:rPr>
                        <a:t>Elizabeth Thom PhD</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159849" marR="159849" marT="0" marB="0"/>
                </a:tc>
                <a:tc>
                  <a:txBody>
                    <a:bodyPr/>
                    <a:lstStyle/>
                    <a:p>
                      <a:pPr marL="0" marR="0">
                        <a:spcBef>
                          <a:spcPts val="0"/>
                        </a:spcBef>
                        <a:spcAft>
                          <a:spcPts val="0"/>
                        </a:spcAft>
                      </a:pPr>
                      <a:r>
                        <a:rPr lang="en-US" sz="2100" dirty="0">
                          <a:effectLst/>
                        </a:rPr>
                        <a:t>Research Professor of Biostatistics and Epidemiology at George Washington University</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159849" marR="159849" marT="0" marB="0"/>
                </a:tc>
                <a:extLst>
                  <a:ext uri="{0D108BD9-81ED-4DB2-BD59-A6C34878D82A}">
                    <a16:rowId xmlns:a16="http://schemas.microsoft.com/office/drawing/2014/main" val="3853329640"/>
                  </a:ext>
                </a:extLst>
              </a:tr>
            </a:tbl>
          </a:graphicData>
        </a:graphic>
      </p:graphicFrame>
    </p:spTree>
    <p:extLst>
      <p:ext uri="{BB962C8B-B14F-4D97-AF65-F5344CB8AC3E}">
        <p14:creationId xmlns:p14="http://schemas.microsoft.com/office/powerpoint/2010/main" val="2991356830"/>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258C2-951C-4AF7-8315-49D4AC949721}"/>
              </a:ext>
            </a:extLst>
          </p:cNvPr>
          <p:cNvSpPr>
            <a:spLocks noGrp="1"/>
          </p:cNvSpPr>
          <p:nvPr>
            <p:ph type="title"/>
          </p:nvPr>
        </p:nvSpPr>
        <p:spPr/>
        <p:txBody>
          <a:bodyPr/>
          <a:lstStyle/>
          <a:p>
            <a:r>
              <a:rPr lang="en-US" dirty="0"/>
              <a:t>DSMB Convened July 2022 </a:t>
            </a:r>
          </a:p>
        </p:txBody>
      </p:sp>
      <p:sp>
        <p:nvSpPr>
          <p:cNvPr id="3" name="Content Placeholder 2">
            <a:extLst>
              <a:ext uri="{FF2B5EF4-FFF2-40B4-BE49-F238E27FC236}">
                <a16:creationId xmlns:a16="http://schemas.microsoft.com/office/drawing/2014/main" id="{CF6A8FCE-EEA9-4707-836A-5664EDC877A0}"/>
              </a:ext>
            </a:extLst>
          </p:cNvPr>
          <p:cNvSpPr>
            <a:spLocks noGrp="1"/>
          </p:cNvSpPr>
          <p:nvPr>
            <p:ph idx="1"/>
          </p:nvPr>
        </p:nvSpPr>
        <p:spPr/>
        <p:txBody>
          <a:bodyPr/>
          <a:lstStyle/>
          <a:p>
            <a:r>
              <a:rPr lang="en-US" dirty="0"/>
              <a:t>Standard review of maternal safety data</a:t>
            </a:r>
          </a:p>
          <a:p>
            <a:r>
              <a:rPr lang="en-US" dirty="0"/>
              <a:t>Included interim analysis of neonatal survival and summary of postnatal clinical courses for initial survivors</a:t>
            </a:r>
          </a:p>
          <a:p>
            <a:endParaRPr lang="en-US" dirty="0"/>
          </a:p>
        </p:txBody>
      </p:sp>
      <p:sp>
        <p:nvSpPr>
          <p:cNvPr id="4" name="Date Placeholder 3">
            <a:extLst>
              <a:ext uri="{FF2B5EF4-FFF2-40B4-BE49-F238E27FC236}">
                <a16:creationId xmlns:a16="http://schemas.microsoft.com/office/drawing/2014/main" id="{C621D96F-02B6-4BAD-83DC-C769F2A5CDA4}"/>
              </a:ext>
            </a:extLst>
          </p:cNvPr>
          <p:cNvSpPr>
            <a:spLocks noGrp="1"/>
          </p:cNvSpPr>
          <p:nvPr>
            <p:ph type="dt" sz="half" idx="10"/>
          </p:nvPr>
        </p:nvSpPr>
        <p:spPr/>
        <p:txBody>
          <a:bodyPr/>
          <a:lstStyle/>
          <a:p>
            <a:fld id="{8283C302-BC22-4B76-87FE-1B2C19C13F34}" type="datetime1">
              <a:rPr lang="en-US" altLang="en-US" smtClean="0">
                <a:solidFill>
                  <a:srgbClr val="FFFFFF"/>
                </a:solidFill>
              </a:rPr>
              <a:pPr/>
              <a:t>12/13/2022</a:t>
            </a:fld>
            <a:endParaRPr lang="en-US" altLang="en-US">
              <a:solidFill>
                <a:srgbClr val="000000"/>
              </a:solidFill>
              <a:latin typeface="Times" panose="02020603050405020304" pitchFamily="18" charset="0"/>
            </a:endParaRPr>
          </a:p>
        </p:txBody>
      </p:sp>
      <p:sp>
        <p:nvSpPr>
          <p:cNvPr id="5" name="Footer Placeholder 4">
            <a:extLst>
              <a:ext uri="{FF2B5EF4-FFF2-40B4-BE49-F238E27FC236}">
                <a16:creationId xmlns:a16="http://schemas.microsoft.com/office/drawing/2014/main" id="{8B66EF97-7CF2-40F6-928F-9E3BA60B5C5C}"/>
              </a:ext>
            </a:extLst>
          </p:cNvPr>
          <p:cNvSpPr>
            <a:spLocks noGrp="1"/>
          </p:cNvSpPr>
          <p:nvPr>
            <p:ph type="ftr" sz="quarter" idx="11"/>
          </p:nvPr>
        </p:nvSpPr>
        <p:spPr/>
        <p:txBody>
          <a:bodyPr/>
          <a:lstStyle/>
          <a:p>
            <a:endParaRPr lang="en-US" altLang="en-US">
              <a:solidFill>
                <a:srgbClr val="FFFFFF"/>
              </a:solidFill>
            </a:endParaRPr>
          </a:p>
        </p:txBody>
      </p:sp>
      <p:sp>
        <p:nvSpPr>
          <p:cNvPr id="6" name="Slide Number Placeholder 5">
            <a:extLst>
              <a:ext uri="{FF2B5EF4-FFF2-40B4-BE49-F238E27FC236}">
                <a16:creationId xmlns:a16="http://schemas.microsoft.com/office/drawing/2014/main" id="{C83436AB-5838-453F-A67D-0B43989C0F00}"/>
              </a:ext>
            </a:extLst>
          </p:cNvPr>
          <p:cNvSpPr>
            <a:spLocks noGrp="1"/>
          </p:cNvSpPr>
          <p:nvPr>
            <p:ph type="sldNum" sz="quarter" idx="12"/>
          </p:nvPr>
        </p:nvSpPr>
        <p:spPr/>
        <p:txBody>
          <a:bodyPr/>
          <a:lstStyle/>
          <a:p>
            <a:fld id="{452DDF7E-CC51-4FAD-87BE-05E423C10C49}" type="slidenum">
              <a:rPr lang="en-US" altLang="en-US" smtClean="0">
                <a:solidFill>
                  <a:srgbClr val="FFFFFF"/>
                </a:solidFill>
              </a:rPr>
              <a:pPr/>
              <a:t>26</a:t>
            </a:fld>
            <a:endParaRPr lang="en-US" altLang="en-US">
              <a:solidFill>
                <a:srgbClr val="FFFFFF"/>
              </a:solidFill>
            </a:endParaRPr>
          </a:p>
        </p:txBody>
      </p:sp>
    </p:spTree>
    <p:extLst>
      <p:ext uri="{BB962C8B-B14F-4D97-AF65-F5344CB8AC3E}">
        <p14:creationId xmlns:p14="http://schemas.microsoft.com/office/powerpoint/2010/main" val="6575727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DAB3C-67C8-43B1-B5E0-B5E90EEABB61}"/>
              </a:ext>
            </a:extLst>
          </p:cNvPr>
          <p:cNvSpPr>
            <a:spLocks noGrp="1"/>
          </p:cNvSpPr>
          <p:nvPr>
            <p:ph type="title"/>
          </p:nvPr>
        </p:nvSpPr>
        <p:spPr>
          <a:xfrm>
            <a:off x="106106" y="421080"/>
            <a:ext cx="10363200" cy="1143000"/>
          </a:xfrm>
        </p:spPr>
        <p:txBody>
          <a:bodyPr/>
          <a:lstStyle/>
          <a:p>
            <a:r>
              <a:rPr lang="en-US" dirty="0"/>
              <a:t>DSMB Recommendations- July 2022</a:t>
            </a:r>
          </a:p>
        </p:txBody>
      </p:sp>
      <p:sp>
        <p:nvSpPr>
          <p:cNvPr id="3" name="Content Placeholder 2">
            <a:extLst>
              <a:ext uri="{FF2B5EF4-FFF2-40B4-BE49-F238E27FC236}">
                <a16:creationId xmlns:a16="http://schemas.microsoft.com/office/drawing/2014/main" id="{3362F07D-B5C1-4579-8DA5-698B8EAE6B95}"/>
              </a:ext>
            </a:extLst>
          </p:cNvPr>
          <p:cNvSpPr>
            <a:spLocks noGrp="1"/>
          </p:cNvSpPr>
          <p:nvPr>
            <p:ph idx="1"/>
          </p:nvPr>
        </p:nvSpPr>
        <p:spPr>
          <a:xfrm>
            <a:off x="1066800" y="1676400"/>
            <a:ext cx="10363200" cy="4114800"/>
          </a:xfrm>
        </p:spPr>
        <p:txBody>
          <a:bodyPr/>
          <a:lstStyle/>
          <a:p>
            <a:pPr marL="514350" indent="-514350">
              <a:buFont typeface="+mj-lt"/>
              <a:buAutoNum type="arabicPeriod"/>
            </a:pPr>
            <a:r>
              <a:rPr lang="en-US" dirty="0"/>
              <a:t>Continue recruitment in FRF arm of trial and second interim analysis</a:t>
            </a:r>
          </a:p>
          <a:p>
            <a:pPr marL="514350" indent="-514350">
              <a:buFont typeface="+mj-lt"/>
              <a:buAutoNum type="arabicPeriod"/>
            </a:pPr>
            <a:r>
              <a:rPr lang="en-US" b="1" dirty="0"/>
              <a:t>Suspension of recruitment in BRA arm</a:t>
            </a:r>
          </a:p>
          <a:p>
            <a:pPr marL="514350" indent="-514350">
              <a:buFont typeface="+mj-lt"/>
              <a:buAutoNum type="arabicPeriod"/>
            </a:pPr>
            <a:r>
              <a:rPr lang="en-US" dirty="0"/>
              <a:t>Agree with evolving Expectant Management arm into a multi-center natural history registry</a:t>
            </a:r>
          </a:p>
          <a:p>
            <a:pPr marL="514350" indent="-514350">
              <a:buFont typeface="+mj-lt"/>
              <a:buAutoNum type="arabicPeriod"/>
            </a:pPr>
            <a:r>
              <a:rPr lang="en-US" dirty="0"/>
              <a:t>Revise consent to detail observed postnatal outcomes</a:t>
            </a:r>
          </a:p>
          <a:p>
            <a:endParaRPr lang="en-US" dirty="0"/>
          </a:p>
        </p:txBody>
      </p:sp>
      <p:sp>
        <p:nvSpPr>
          <p:cNvPr id="4" name="Date Placeholder 3">
            <a:extLst>
              <a:ext uri="{FF2B5EF4-FFF2-40B4-BE49-F238E27FC236}">
                <a16:creationId xmlns:a16="http://schemas.microsoft.com/office/drawing/2014/main" id="{3FA80BA1-1AB4-4A63-8433-6E9336886884}"/>
              </a:ext>
            </a:extLst>
          </p:cNvPr>
          <p:cNvSpPr>
            <a:spLocks noGrp="1"/>
          </p:cNvSpPr>
          <p:nvPr>
            <p:ph type="dt" sz="half" idx="10"/>
          </p:nvPr>
        </p:nvSpPr>
        <p:spPr/>
        <p:txBody>
          <a:bodyPr/>
          <a:lstStyle/>
          <a:p>
            <a:fld id="{8283C302-BC22-4B76-87FE-1B2C19C13F34}" type="datetime1">
              <a:rPr lang="en-US" altLang="en-US" smtClean="0">
                <a:solidFill>
                  <a:srgbClr val="FFFFFF"/>
                </a:solidFill>
              </a:rPr>
              <a:pPr/>
              <a:t>12/13/2022</a:t>
            </a:fld>
            <a:endParaRPr lang="en-US" altLang="en-US">
              <a:solidFill>
                <a:srgbClr val="000000"/>
              </a:solidFill>
              <a:latin typeface="Times" panose="02020603050405020304" pitchFamily="18" charset="0"/>
            </a:endParaRPr>
          </a:p>
        </p:txBody>
      </p:sp>
      <p:sp>
        <p:nvSpPr>
          <p:cNvPr id="5" name="Footer Placeholder 4">
            <a:extLst>
              <a:ext uri="{FF2B5EF4-FFF2-40B4-BE49-F238E27FC236}">
                <a16:creationId xmlns:a16="http://schemas.microsoft.com/office/drawing/2014/main" id="{A4BEA0E3-2581-461C-AF47-AE12190B12A0}"/>
              </a:ext>
            </a:extLst>
          </p:cNvPr>
          <p:cNvSpPr>
            <a:spLocks noGrp="1"/>
          </p:cNvSpPr>
          <p:nvPr>
            <p:ph type="ftr" sz="quarter" idx="11"/>
          </p:nvPr>
        </p:nvSpPr>
        <p:spPr/>
        <p:txBody>
          <a:bodyPr/>
          <a:lstStyle/>
          <a:p>
            <a:endParaRPr lang="en-US" altLang="en-US">
              <a:solidFill>
                <a:srgbClr val="FFFFFF"/>
              </a:solidFill>
            </a:endParaRPr>
          </a:p>
        </p:txBody>
      </p:sp>
      <p:sp>
        <p:nvSpPr>
          <p:cNvPr id="6" name="Slide Number Placeholder 5">
            <a:extLst>
              <a:ext uri="{FF2B5EF4-FFF2-40B4-BE49-F238E27FC236}">
                <a16:creationId xmlns:a16="http://schemas.microsoft.com/office/drawing/2014/main" id="{07A1B200-0D9C-4B59-A259-03168EC92F08}"/>
              </a:ext>
            </a:extLst>
          </p:cNvPr>
          <p:cNvSpPr>
            <a:spLocks noGrp="1"/>
          </p:cNvSpPr>
          <p:nvPr>
            <p:ph type="sldNum" sz="quarter" idx="12"/>
          </p:nvPr>
        </p:nvSpPr>
        <p:spPr/>
        <p:txBody>
          <a:bodyPr/>
          <a:lstStyle/>
          <a:p>
            <a:fld id="{452DDF7E-CC51-4FAD-87BE-05E423C10C49}" type="slidenum">
              <a:rPr lang="en-US" altLang="en-US" smtClean="0">
                <a:solidFill>
                  <a:srgbClr val="FFFFFF"/>
                </a:solidFill>
              </a:rPr>
              <a:pPr/>
              <a:t>27</a:t>
            </a:fld>
            <a:endParaRPr lang="en-US" altLang="en-US">
              <a:solidFill>
                <a:srgbClr val="FFFFFF"/>
              </a:solidFill>
            </a:endParaRPr>
          </a:p>
        </p:txBody>
      </p:sp>
    </p:spTree>
    <p:extLst>
      <p:ext uri="{BB962C8B-B14F-4D97-AF65-F5344CB8AC3E}">
        <p14:creationId xmlns:p14="http://schemas.microsoft.com/office/powerpoint/2010/main" val="31483165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090D4-FBC0-48C6-B317-DB7AA6F25E09}"/>
              </a:ext>
            </a:extLst>
          </p:cNvPr>
          <p:cNvSpPr>
            <a:spLocks noGrp="1"/>
          </p:cNvSpPr>
          <p:nvPr>
            <p:ph type="title"/>
          </p:nvPr>
        </p:nvSpPr>
        <p:spPr/>
        <p:txBody>
          <a:bodyPr/>
          <a:lstStyle/>
          <a:p>
            <a:r>
              <a:rPr lang="en-US" dirty="0"/>
              <a:t>DSMB Recommendations</a:t>
            </a:r>
          </a:p>
        </p:txBody>
      </p:sp>
      <p:sp>
        <p:nvSpPr>
          <p:cNvPr id="3" name="Content Placeholder 2">
            <a:extLst>
              <a:ext uri="{FF2B5EF4-FFF2-40B4-BE49-F238E27FC236}">
                <a16:creationId xmlns:a16="http://schemas.microsoft.com/office/drawing/2014/main" id="{684894C8-0477-4155-BF69-AC72285B9EA6}"/>
              </a:ext>
            </a:extLst>
          </p:cNvPr>
          <p:cNvSpPr>
            <a:spLocks noGrp="1"/>
          </p:cNvSpPr>
          <p:nvPr>
            <p:ph idx="1"/>
          </p:nvPr>
        </p:nvSpPr>
        <p:spPr>
          <a:xfrm>
            <a:off x="914400" y="1534584"/>
            <a:ext cx="10363200" cy="4114800"/>
          </a:xfrm>
        </p:spPr>
        <p:txBody>
          <a:bodyPr/>
          <a:lstStyle/>
          <a:p>
            <a:r>
              <a:rPr lang="en-US" dirty="0"/>
              <a:t>Suspension of recruitment in BRA arm</a:t>
            </a:r>
          </a:p>
          <a:p>
            <a:pPr lvl="1"/>
            <a:r>
              <a:rPr lang="en-US" dirty="0"/>
              <a:t>Concern for high burden of morbidity and mortality in this cohort despite high rate of achievement of primary outcome variable</a:t>
            </a:r>
          </a:p>
          <a:p>
            <a:pPr lvl="1"/>
            <a:r>
              <a:rPr lang="en-US" dirty="0"/>
              <a:t>Suspend recruitment neonatal management approaches that will improve the management and outcomes of cases within this arm of the trial can be implemented</a:t>
            </a:r>
          </a:p>
          <a:p>
            <a:endParaRPr lang="en-US" dirty="0"/>
          </a:p>
        </p:txBody>
      </p:sp>
      <p:sp>
        <p:nvSpPr>
          <p:cNvPr id="4" name="Date Placeholder 3">
            <a:extLst>
              <a:ext uri="{FF2B5EF4-FFF2-40B4-BE49-F238E27FC236}">
                <a16:creationId xmlns:a16="http://schemas.microsoft.com/office/drawing/2014/main" id="{46CE03CB-ABE7-44DE-9E93-A0CF1683A83F}"/>
              </a:ext>
            </a:extLst>
          </p:cNvPr>
          <p:cNvSpPr>
            <a:spLocks noGrp="1"/>
          </p:cNvSpPr>
          <p:nvPr>
            <p:ph type="dt" sz="half" idx="10"/>
          </p:nvPr>
        </p:nvSpPr>
        <p:spPr/>
        <p:txBody>
          <a:bodyPr/>
          <a:lstStyle/>
          <a:p>
            <a:fld id="{8283C302-BC22-4B76-87FE-1B2C19C13F34}" type="datetime1">
              <a:rPr lang="en-US" altLang="en-US" smtClean="0">
                <a:solidFill>
                  <a:srgbClr val="FFFFFF"/>
                </a:solidFill>
              </a:rPr>
              <a:pPr/>
              <a:t>12/13/2022</a:t>
            </a:fld>
            <a:endParaRPr lang="en-US" altLang="en-US">
              <a:solidFill>
                <a:srgbClr val="000000"/>
              </a:solidFill>
              <a:latin typeface="Times" panose="02020603050405020304" pitchFamily="18" charset="0"/>
            </a:endParaRPr>
          </a:p>
        </p:txBody>
      </p:sp>
      <p:sp>
        <p:nvSpPr>
          <p:cNvPr id="5" name="Footer Placeholder 4">
            <a:extLst>
              <a:ext uri="{FF2B5EF4-FFF2-40B4-BE49-F238E27FC236}">
                <a16:creationId xmlns:a16="http://schemas.microsoft.com/office/drawing/2014/main" id="{BA21C69A-E341-4730-A1E1-544D74384B36}"/>
              </a:ext>
            </a:extLst>
          </p:cNvPr>
          <p:cNvSpPr>
            <a:spLocks noGrp="1"/>
          </p:cNvSpPr>
          <p:nvPr>
            <p:ph type="ftr" sz="quarter" idx="11"/>
          </p:nvPr>
        </p:nvSpPr>
        <p:spPr/>
        <p:txBody>
          <a:bodyPr/>
          <a:lstStyle/>
          <a:p>
            <a:endParaRPr lang="en-US" altLang="en-US">
              <a:solidFill>
                <a:srgbClr val="FFFFFF"/>
              </a:solidFill>
            </a:endParaRPr>
          </a:p>
        </p:txBody>
      </p:sp>
      <p:sp>
        <p:nvSpPr>
          <p:cNvPr id="6" name="Slide Number Placeholder 5">
            <a:extLst>
              <a:ext uri="{FF2B5EF4-FFF2-40B4-BE49-F238E27FC236}">
                <a16:creationId xmlns:a16="http://schemas.microsoft.com/office/drawing/2014/main" id="{06CB6D74-E239-4400-818C-39D13FED6D63}"/>
              </a:ext>
            </a:extLst>
          </p:cNvPr>
          <p:cNvSpPr>
            <a:spLocks noGrp="1"/>
          </p:cNvSpPr>
          <p:nvPr>
            <p:ph type="sldNum" sz="quarter" idx="12"/>
          </p:nvPr>
        </p:nvSpPr>
        <p:spPr/>
        <p:txBody>
          <a:bodyPr/>
          <a:lstStyle/>
          <a:p>
            <a:fld id="{452DDF7E-CC51-4FAD-87BE-05E423C10C49}" type="slidenum">
              <a:rPr lang="en-US" altLang="en-US" smtClean="0">
                <a:solidFill>
                  <a:srgbClr val="FFFFFF"/>
                </a:solidFill>
              </a:rPr>
              <a:pPr/>
              <a:t>28</a:t>
            </a:fld>
            <a:endParaRPr lang="en-US" altLang="en-US">
              <a:solidFill>
                <a:srgbClr val="FFFFFF"/>
              </a:solidFill>
            </a:endParaRPr>
          </a:p>
        </p:txBody>
      </p:sp>
    </p:spTree>
    <p:extLst>
      <p:ext uri="{BB962C8B-B14F-4D97-AF65-F5344CB8AC3E}">
        <p14:creationId xmlns:p14="http://schemas.microsoft.com/office/powerpoint/2010/main" val="4366980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DC410-BCF5-4AE5-80DF-F2A26E693012}"/>
              </a:ext>
            </a:extLst>
          </p:cNvPr>
          <p:cNvSpPr>
            <a:spLocks noGrp="1"/>
          </p:cNvSpPr>
          <p:nvPr>
            <p:ph type="title" idx="4294967295"/>
          </p:nvPr>
        </p:nvSpPr>
        <p:spPr>
          <a:xfrm>
            <a:off x="527538" y="0"/>
            <a:ext cx="11664462" cy="1449387"/>
          </a:xfrm>
        </p:spPr>
        <p:txBody>
          <a:bodyPr anchor="ctr"/>
          <a:lstStyle/>
          <a:p>
            <a:r>
              <a:rPr lang="en-US" b="1" dirty="0"/>
              <a:t>Long-term follow-up of RAFT participants</a:t>
            </a:r>
          </a:p>
        </p:txBody>
      </p:sp>
      <p:sp>
        <p:nvSpPr>
          <p:cNvPr id="5" name="TextBox 4"/>
          <p:cNvSpPr txBox="1"/>
          <p:nvPr/>
        </p:nvSpPr>
        <p:spPr>
          <a:xfrm>
            <a:off x="820615" y="1870060"/>
            <a:ext cx="10550770" cy="2831544"/>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400" dirty="0">
                <a:solidFill>
                  <a:schemeClr val="bg1"/>
                </a:solidFill>
              </a:rPr>
              <a:t>Neonates who are discharged home from inpatient care on chronic dialysis will require close follow-up by a pediatric nephrologist</a:t>
            </a:r>
          </a:p>
          <a:p>
            <a:pPr>
              <a:spcAft>
                <a:spcPts val="600"/>
              </a:spcAft>
            </a:pPr>
            <a:endParaRPr lang="en-US" sz="2400" dirty="0">
              <a:solidFill>
                <a:schemeClr val="bg1"/>
              </a:solidFill>
            </a:endParaRPr>
          </a:p>
          <a:p>
            <a:pPr marL="285750" indent="-285750">
              <a:buFont typeface="Arial" panose="020B0604020202020204" pitchFamily="34" charset="0"/>
              <a:buChar char="•"/>
            </a:pPr>
            <a:r>
              <a:rPr lang="en-US" sz="2400" dirty="0">
                <a:solidFill>
                  <a:schemeClr val="bg1"/>
                </a:solidFill>
              </a:rPr>
              <a:t>Data on long-term outcomes for these infants, including biochemical data and quality of life indicators, will be collected for RAFT via the North American Pediatric Trials and Collaborative Studies (NAPRTCS) Registries</a:t>
            </a:r>
          </a:p>
        </p:txBody>
      </p:sp>
      <p:pic>
        <p:nvPicPr>
          <p:cNvPr id="4" name="Picture 3">
            <a:extLst>
              <a:ext uri="{FF2B5EF4-FFF2-40B4-BE49-F238E27FC236}">
                <a16:creationId xmlns:a16="http://schemas.microsoft.com/office/drawing/2014/main" id="{5CCA2A95-9A8E-3341-A291-5A32BEACEAB9}"/>
              </a:ext>
            </a:extLst>
          </p:cNvPr>
          <p:cNvPicPr>
            <a:picLocks noChangeAspect="1"/>
          </p:cNvPicPr>
          <p:nvPr/>
        </p:nvPicPr>
        <p:blipFill>
          <a:blip r:embed="rId3"/>
          <a:stretch>
            <a:fillRect/>
          </a:stretch>
        </p:blipFill>
        <p:spPr>
          <a:xfrm>
            <a:off x="9197751" y="5539154"/>
            <a:ext cx="2686050" cy="1033322"/>
          </a:xfrm>
          <a:prstGeom prst="rect">
            <a:avLst/>
          </a:prstGeom>
        </p:spPr>
      </p:pic>
      <p:pic>
        <p:nvPicPr>
          <p:cNvPr id="6" name="Picture 5">
            <a:extLst>
              <a:ext uri="{FF2B5EF4-FFF2-40B4-BE49-F238E27FC236}">
                <a16:creationId xmlns:a16="http://schemas.microsoft.com/office/drawing/2014/main" id="{EAE95205-ECB6-4144-9913-E69C717DD67C}"/>
              </a:ext>
            </a:extLst>
          </p:cNvPr>
          <p:cNvPicPr>
            <a:picLocks noChangeAspect="1"/>
          </p:cNvPicPr>
          <p:nvPr/>
        </p:nvPicPr>
        <p:blipFill>
          <a:blip r:embed="rId4"/>
          <a:stretch>
            <a:fillRect/>
          </a:stretch>
        </p:blipFill>
        <p:spPr>
          <a:xfrm>
            <a:off x="0" y="5956031"/>
            <a:ext cx="3462215" cy="901969"/>
          </a:xfrm>
          <a:prstGeom prst="rect">
            <a:avLst/>
          </a:prstGeom>
        </p:spPr>
      </p:pic>
    </p:spTree>
    <p:extLst>
      <p:ext uri="{BB962C8B-B14F-4D97-AF65-F5344CB8AC3E}">
        <p14:creationId xmlns:p14="http://schemas.microsoft.com/office/powerpoint/2010/main" val="3777628714"/>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9941169" cy="1143000"/>
          </a:xfrm>
        </p:spPr>
        <p:txBody>
          <a:bodyPr/>
          <a:lstStyle/>
          <a:p>
            <a:r>
              <a:rPr lang="en-US" sz="3600" dirty="0"/>
              <a:t>EPRA: 100% lethality from respiratory failure</a:t>
            </a:r>
          </a:p>
        </p:txBody>
      </p:sp>
      <p:sp>
        <p:nvSpPr>
          <p:cNvPr id="3" name="Content Placeholder 2"/>
          <p:cNvSpPr>
            <a:spLocks noGrp="1"/>
          </p:cNvSpPr>
          <p:nvPr>
            <p:ph idx="1"/>
          </p:nvPr>
        </p:nvSpPr>
        <p:spPr/>
        <p:txBody>
          <a:bodyPr/>
          <a:lstStyle/>
          <a:p>
            <a:r>
              <a:rPr lang="en-US" dirty="0"/>
              <a:t>Decompression of tracheobronchial tree</a:t>
            </a:r>
          </a:p>
          <a:p>
            <a:r>
              <a:rPr lang="en-US" dirty="0"/>
              <a:t>Compression of fetal</a:t>
            </a:r>
            <a:r>
              <a:rPr lang="en-US" dirty="0">
                <a:sym typeface="Wingdings" panose="05000000000000000000" pitchFamily="2" charset="2"/>
              </a:rPr>
              <a:t> thorax</a:t>
            </a:r>
          </a:p>
          <a:p>
            <a:r>
              <a:rPr lang="en-US" dirty="0">
                <a:sym typeface="Wingdings" panose="05000000000000000000" pitchFamily="2" charset="2"/>
              </a:rPr>
              <a:t>No reported untreated survivors</a:t>
            </a:r>
          </a:p>
          <a:p>
            <a:endParaRPr lang="en-US" dirty="0">
              <a:sym typeface="Wingdings" panose="05000000000000000000" pitchFamily="2" charset="2"/>
            </a:endParaRPr>
          </a:p>
          <a:p>
            <a:r>
              <a:rPr lang="en-US" dirty="0">
                <a:sym typeface="Wingdings" panose="05000000000000000000" pitchFamily="2" charset="2"/>
              </a:rPr>
              <a:t>Survivors will need neonatal renal replacement therapy</a:t>
            </a:r>
          </a:p>
          <a:p>
            <a:endParaRPr lang="en-US" dirty="0">
              <a:sym typeface="Wingdings" panose="05000000000000000000" pitchFamily="2" charset="2"/>
            </a:endParaRPr>
          </a:p>
        </p:txBody>
      </p:sp>
      <p:sp>
        <p:nvSpPr>
          <p:cNvPr id="4" name="Date Placeholder 3"/>
          <p:cNvSpPr>
            <a:spLocks noGrp="1"/>
          </p:cNvSpPr>
          <p:nvPr>
            <p:ph type="dt" sz="half" idx="10"/>
          </p:nvPr>
        </p:nvSpPr>
        <p:spPr/>
        <p:txBody>
          <a:bodyPr/>
          <a:lstStyle/>
          <a:p>
            <a:fld id="{6D5C1898-CF43-4A20-A74D-08886B35405E}" type="datetime1">
              <a:rPr lang="en-US" altLang="en-US" smtClean="0"/>
              <a:pPr/>
              <a:t>12/13/2022</a:t>
            </a:fld>
            <a:endParaRPr lang="en-US" altLang="en-US">
              <a:solidFill>
                <a:schemeClr val="tx1"/>
              </a:solidFill>
              <a:latin typeface="Times" panose="02020603050405020304" pitchFamily="18" charset="0"/>
            </a:endParaRPr>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18D00E90-CB0B-48D8-950C-4D3DF3384040}" type="slidenum">
              <a:rPr lang="en-US" altLang="en-US" smtClean="0"/>
              <a:pPr/>
              <a:t>3</a:t>
            </a:fld>
            <a:endParaRPr lang="en-US" altLang="en-US"/>
          </a:p>
        </p:txBody>
      </p:sp>
      <p:pic>
        <p:nvPicPr>
          <p:cNvPr id="7" name="Picture 6">
            <a:extLst>
              <a:ext uri="{FF2B5EF4-FFF2-40B4-BE49-F238E27FC236}">
                <a16:creationId xmlns:a16="http://schemas.microsoft.com/office/drawing/2014/main" id="{09A17A77-6B31-8D4B-B185-1D66B9260016}"/>
              </a:ext>
            </a:extLst>
          </p:cNvPr>
          <p:cNvPicPr>
            <a:picLocks noChangeAspect="1"/>
          </p:cNvPicPr>
          <p:nvPr/>
        </p:nvPicPr>
        <p:blipFill>
          <a:blip r:embed="rId2"/>
          <a:stretch>
            <a:fillRect/>
          </a:stretch>
        </p:blipFill>
        <p:spPr>
          <a:xfrm>
            <a:off x="7753350" y="5271083"/>
            <a:ext cx="2686050" cy="1033322"/>
          </a:xfrm>
          <a:prstGeom prst="rect">
            <a:avLst/>
          </a:prstGeom>
        </p:spPr>
      </p:pic>
    </p:spTree>
    <p:extLst>
      <p:ext uri="{BB962C8B-B14F-4D97-AF65-F5344CB8AC3E}">
        <p14:creationId xmlns:p14="http://schemas.microsoft.com/office/powerpoint/2010/main" val="15079100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DC410-BCF5-4AE5-80DF-F2A26E693012}"/>
              </a:ext>
            </a:extLst>
          </p:cNvPr>
          <p:cNvSpPr>
            <a:spLocks noGrp="1"/>
          </p:cNvSpPr>
          <p:nvPr>
            <p:ph type="title" idx="4294967295"/>
          </p:nvPr>
        </p:nvSpPr>
        <p:spPr>
          <a:xfrm>
            <a:off x="527538" y="0"/>
            <a:ext cx="11664462" cy="1449387"/>
          </a:xfrm>
        </p:spPr>
        <p:txBody>
          <a:bodyPr anchor="ctr"/>
          <a:lstStyle/>
          <a:p>
            <a:endParaRPr lang="en-US" b="1" dirty="0"/>
          </a:p>
        </p:txBody>
      </p:sp>
      <p:sp>
        <p:nvSpPr>
          <p:cNvPr id="5" name="TextBox 4"/>
          <p:cNvSpPr txBox="1"/>
          <p:nvPr/>
        </p:nvSpPr>
        <p:spPr>
          <a:xfrm>
            <a:off x="369278" y="1718131"/>
            <a:ext cx="11822721" cy="5139869"/>
          </a:xfrm>
          <a:prstGeom prst="rect">
            <a:avLst/>
          </a:prstGeom>
          <a:noFill/>
        </p:spPr>
        <p:txBody>
          <a:bodyPr wrap="square" rtlCol="0">
            <a:spAutoFit/>
          </a:bodyPr>
          <a:lstStyle/>
          <a:p>
            <a:pPr marL="285750" indent="-285750">
              <a:buFont typeface="Arial" panose="020B0604020202020204" pitchFamily="34" charset="0"/>
              <a:buChar char="•"/>
            </a:pPr>
            <a:r>
              <a:rPr lang="en-US" sz="3200" dirty="0">
                <a:solidFill>
                  <a:schemeClr val="bg1"/>
                </a:solidFill>
              </a:rPr>
              <a:t>Founded in 1987</a:t>
            </a:r>
          </a:p>
          <a:p>
            <a:pPr marL="285750" indent="-285750">
              <a:buFont typeface="Arial" panose="020B0604020202020204" pitchFamily="34" charset="0"/>
              <a:buChar char="•"/>
            </a:pPr>
            <a:r>
              <a:rPr lang="en-US" sz="3200" dirty="0">
                <a:solidFill>
                  <a:schemeClr val="bg1"/>
                </a:solidFill>
              </a:rPr>
              <a:t>Includes information from 21,000+ children with kidney disease from &gt; 100 participating centers in the U.S., Canada, Mexico and Costa Rica</a:t>
            </a:r>
          </a:p>
          <a:p>
            <a:pPr marL="285750" indent="-285750">
              <a:buFont typeface="Arial" panose="020B0604020202020204" pitchFamily="34" charset="0"/>
              <a:buChar char="•"/>
            </a:pPr>
            <a:r>
              <a:rPr lang="en-US" sz="3200" dirty="0">
                <a:solidFill>
                  <a:schemeClr val="bg1"/>
                </a:solidFill>
              </a:rPr>
              <a:t>Collects information on children at all stages of kidney disease: chronic kidney disease to dialysis and transplant</a:t>
            </a:r>
          </a:p>
          <a:p>
            <a:pPr marL="285750" indent="-285750">
              <a:buFont typeface="Arial" panose="020B0604020202020204" pitchFamily="34" charset="0"/>
              <a:buChar char="•"/>
            </a:pPr>
            <a:r>
              <a:rPr lang="en-US" sz="3200" dirty="0">
                <a:solidFill>
                  <a:schemeClr val="bg1"/>
                </a:solidFill>
              </a:rPr>
              <a:t>Clinical trials network for both NIH- and industry-sponsored trials</a:t>
            </a:r>
          </a:p>
          <a:p>
            <a:pPr marL="285750" indent="-285750">
              <a:buFont typeface="Arial" panose="020B0604020202020204" pitchFamily="34" charset="0"/>
              <a:buChar char="•"/>
            </a:pPr>
            <a:endParaRPr lang="en-US" sz="3600" dirty="0"/>
          </a:p>
          <a:p>
            <a:pPr marL="285750" indent="-285750">
              <a:buFont typeface="Arial" panose="020B0604020202020204" pitchFamily="34" charset="0"/>
              <a:buChar char="•"/>
            </a:pPr>
            <a:endParaRPr lang="en-US" sz="3600" dirty="0"/>
          </a:p>
        </p:txBody>
      </p:sp>
      <p:pic>
        <p:nvPicPr>
          <p:cNvPr id="3" name="Picture 2"/>
          <p:cNvPicPr>
            <a:picLocks noChangeAspect="1"/>
          </p:cNvPicPr>
          <p:nvPr/>
        </p:nvPicPr>
        <p:blipFill>
          <a:blip r:embed="rId3"/>
          <a:stretch>
            <a:fillRect/>
          </a:stretch>
        </p:blipFill>
        <p:spPr>
          <a:xfrm>
            <a:off x="8715374" y="0"/>
            <a:ext cx="3476625" cy="1799640"/>
          </a:xfrm>
          <a:prstGeom prst="rect">
            <a:avLst/>
          </a:prstGeom>
        </p:spPr>
      </p:pic>
      <p:sp>
        <p:nvSpPr>
          <p:cNvPr id="4" name="TextBox 3"/>
          <p:cNvSpPr txBox="1"/>
          <p:nvPr/>
        </p:nvSpPr>
        <p:spPr>
          <a:xfrm>
            <a:off x="980831" y="5880158"/>
            <a:ext cx="3429000" cy="461665"/>
          </a:xfrm>
          <a:prstGeom prst="rect">
            <a:avLst/>
          </a:prstGeom>
          <a:noFill/>
        </p:spPr>
        <p:txBody>
          <a:bodyPr wrap="square" rtlCol="0">
            <a:spAutoFit/>
          </a:bodyPr>
          <a:lstStyle/>
          <a:p>
            <a:r>
              <a:rPr lang="en-US" sz="2400" b="1" dirty="0">
                <a:solidFill>
                  <a:schemeClr val="bg1"/>
                </a:solidFill>
              </a:rPr>
              <a:t>NAPRTCS.ORG</a:t>
            </a:r>
          </a:p>
        </p:txBody>
      </p:sp>
      <p:pic>
        <p:nvPicPr>
          <p:cNvPr id="6" name="Picture 5">
            <a:extLst>
              <a:ext uri="{FF2B5EF4-FFF2-40B4-BE49-F238E27FC236}">
                <a16:creationId xmlns:a16="http://schemas.microsoft.com/office/drawing/2014/main" id="{DDF48B53-BA6C-4144-A161-D346D3488B90}"/>
              </a:ext>
            </a:extLst>
          </p:cNvPr>
          <p:cNvPicPr>
            <a:picLocks noChangeAspect="1"/>
          </p:cNvPicPr>
          <p:nvPr/>
        </p:nvPicPr>
        <p:blipFill>
          <a:blip r:embed="rId4"/>
          <a:stretch>
            <a:fillRect/>
          </a:stretch>
        </p:blipFill>
        <p:spPr>
          <a:xfrm>
            <a:off x="509955" y="128621"/>
            <a:ext cx="4576052" cy="1192143"/>
          </a:xfrm>
          <a:prstGeom prst="rect">
            <a:avLst/>
          </a:prstGeom>
        </p:spPr>
      </p:pic>
    </p:spTree>
    <p:extLst>
      <p:ext uri="{BB962C8B-B14F-4D97-AF65-F5344CB8AC3E}">
        <p14:creationId xmlns:p14="http://schemas.microsoft.com/office/powerpoint/2010/main" val="3175719456"/>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Pediatric data</a:t>
            </a:r>
          </a:p>
        </p:txBody>
      </p:sp>
      <p:sp>
        <p:nvSpPr>
          <p:cNvPr id="3" name="Content Placeholder 2"/>
          <p:cNvSpPr>
            <a:spLocks noGrp="1"/>
          </p:cNvSpPr>
          <p:nvPr>
            <p:ph idx="1"/>
          </p:nvPr>
        </p:nvSpPr>
        <p:spPr/>
        <p:txBody>
          <a:bodyPr/>
          <a:lstStyle/>
          <a:p>
            <a:r>
              <a:rPr lang="en-US" sz="2400" dirty="0"/>
              <a:t>North American Pediatric Renal Trials Collaborative (NAPRTCS)</a:t>
            </a:r>
          </a:p>
          <a:p>
            <a:pPr lvl="1"/>
            <a:r>
              <a:rPr lang="en-US" sz="2400" dirty="0"/>
              <a:t>Survival to transplant</a:t>
            </a:r>
          </a:p>
          <a:p>
            <a:pPr lvl="1"/>
            <a:r>
              <a:rPr lang="en-US" sz="2400" dirty="0"/>
              <a:t>Time to transplant</a:t>
            </a:r>
          </a:p>
          <a:p>
            <a:pPr lvl="1"/>
            <a:r>
              <a:rPr lang="en-US" sz="2400" dirty="0"/>
              <a:t>Number of hospitalizations prior to transplant</a:t>
            </a:r>
          </a:p>
          <a:p>
            <a:pPr lvl="1"/>
            <a:r>
              <a:rPr lang="en-US" sz="2400" dirty="0"/>
              <a:t>Need for urinary tract reconstruction</a:t>
            </a:r>
          </a:p>
          <a:p>
            <a:r>
              <a:rPr lang="en-US" sz="2400" dirty="0"/>
              <a:t>PEDs QL</a:t>
            </a:r>
            <a:r>
              <a:rPr lang="en-US" sz="2400" baseline="30000" dirty="0"/>
              <a:t>TM</a:t>
            </a:r>
            <a:r>
              <a:rPr lang="en-US" sz="2400" dirty="0"/>
              <a:t> Pediatric Measurement Model for the Pediatric Quality of Life Inventory </a:t>
            </a:r>
            <a:r>
              <a:rPr lang="en-US" sz="2400" dirty="0" err="1"/>
              <a:t>Scores</a:t>
            </a:r>
            <a:r>
              <a:rPr lang="en-US" sz="2400" baseline="30000" dirty="0" err="1"/>
              <a:t>TM</a:t>
            </a:r>
            <a:r>
              <a:rPr lang="en-US" sz="2400" baseline="30000" dirty="0"/>
              <a:t> </a:t>
            </a:r>
          </a:p>
        </p:txBody>
      </p:sp>
      <p:sp>
        <p:nvSpPr>
          <p:cNvPr id="4" name="Date Placeholder 3"/>
          <p:cNvSpPr>
            <a:spLocks noGrp="1"/>
          </p:cNvSpPr>
          <p:nvPr>
            <p:ph type="dt" sz="half" idx="10"/>
          </p:nvPr>
        </p:nvSpPr>
        <p:spPr/>
        <p:txBody>
          <a:bodyPr/>
          <a:lstStyle/>
          <a:p>
            <a:fld id="{CD38081E-1836-4017-8334-5B9671D90550}" type="datetime1">
              <a:rPr lang="en-US" altLang="en-US" smtClean="0"/>
              <a:pPr/>
              <a:t>12/13/2022</a:t>
            </a:fld>
            <a:endParaRPr lang="en-US" altLang="en-US">
              <a:solidFill>
                <a:schemeClr val="tx1"/>
              </a:solidFill>
              <a:latin typeface="Times" panose="02020603050405020304" pitchFamily="18" charset="0"/>
            </a:endParaRPr>
          </a:p>
        </p:txBody>
      </p:sp>
      <p:sp>
        <p:nvSpPr>
          <p:cNvPr id="5" name="Footer Placeholder 4"/>
          <p:cNvSpPr>
            <a:spLocks noGrp="1"/>
          </p:cNvSpPr>
          <p:nvPr>
            <p:ph type="ftr" sz="quarter" idx="11"/>
          </p:nvPr>
        </p:nvSpPr>
        <p:spPr/>
        <p:txBody>
          <a:bodyPr/>
          <a:lstStyle/>
          <a:p>
            <a:endParaRPr lang="en-US" altLang="en-US" dirty="0"/>
          </a:p>
        </p:txBody>
      </p:sp>
      <p:sp>
        <p:nvSpPr>
          <p:cNvPr id="6" name="Slide Number Placeholder 5"/>
          <p:cNvSpPr>
            <a:spLocks noGrp="1"/>
          </p:cNvSpPr>
          <p:nvPr>
            <p:ph type="sldNum" sz="quarter" idx="12"/>
          </p:nvPr>
        </p:nvSpPr>
        <p:spPr/>
        <p:txBody>
          <a:bodyPr/>
          <a:lstStyle/>
          <a:p>
            <a:fld id="{AB326668-F49E-4D89-B0EC-CEDA03B7EC20}" type="slidenum">
              <a:rPr lang="en-US" altLang="en-US" smtClean="0"/>
              <a:pPr/>
              <a:t>31</a:t>
            </a:fld>
            <a:endParaRPr lang="en-US" altLang="en-US"/>
          </a:p>
        </p:txBody>
      </p:sp>
      <p:pic>
        <p:nvPicPr>
          <p:cNvPr id="7" name="Picture 6">
            <a:extLst>
              <a:ext uri="{FF2B5EF4-FFF2-40B4-BE49-F238E27FC236}">
                <a16:creationId xmlns:a16="http://schemas.microsoft.com/office/drawing/2014/main" id="{8C0D93F7-6914-E04A-8DC0-55623A0756B4}"/>
              </a:ext>
            </a:extLst>
          </p:cNvPr>
          <p:cNvPicPr>
            <a:picLocks noChangeAspect="1"/>
          </p:cNvPicPr>
          <p:nvPr/>
        </p:nvPicPr>
        <p:blipFill>
          <a:blip r:embed="rId3"/>
          <a:stretch>
            <a:fillRect/>
          </a:stretch>
        </p:blipFill>
        <p:spPr>
          <a:xfrm>
            <a:off x="7728585" y="4977648"/>
            <a:ext cx="2686050" cy="1033322"/>
          </a:xfrm>
          <a:prstGeom prst="rect">
            <a:avLst/>
          </a:prstGeom>
        </p:spPr>
      </p:pic>
      <p:pic>
        <p:nvPicPr>
          <p:cNvPr id="10" name="Picture 9">
            <a:extLst>
              <a:ext uri="{FF2B5EF4-FFF2-40B4-BE49-F238E27FC236}">
                <a16:creationId xmlns:a16="http://schemas.microsoft.com/office/drawing/2014/main" id="{A38B514A-4BFE-D54C-9DCD-ED3CBECEAD02}"/>
              </a:ext>
            </a:extLst>
          </p:cNvPr>
          <p:cNvPicPr>
            <a:picLocks noChangeAspect="1"/>
          </p:cNvPicPr>
          <p:nvPr/>
        </p:nvPicPr>
        <p:blipFill>
          <a:blip r:embed="rId4"/>
          <a:stretch>
            <a:fillRect/>
          </a:stretch>
        </p:blipFill>
        <p:spPr>
          <a:xfrm>
            <a:off x="906024" y="342441"/>
            <a:ext cx="4576052" cy="1192143"/>
          </a:xfrm>
          <a:prstGeom prst="rect">
            <a:avLst/>
          </a:prstGeom>
        </p:spPr>
      </p:pic>
    </p:spTree>
    <p:extLst>
      <p:ext uri="{BB962C8B-B14F-4D97-AF65-F5344CB8AC3E}">
        <p14:creationId xmlns:p14="http://schemas.microsoft.com/office/powerpoint/2010/main" val="1417195015"/>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DC410-BCF5-4AE5-80DF-F2A26E693012}"/>
              </a:ext>
            </a:extLst>
          </p:cNvPr>
          <p:cNvSpPr>
            <a:spLocks noGrp="1"/>
          </p:cNvSpPr>
          <p:nvPr>
            <p:ph type="title" idx="4294967295"/>
          </p:nvPr>
        </p:nvSpPr>
        <p:spPr>
          <a:xfrm>
            <a:off x="527538" y="0"/>
            <a:ext cx="11664462" cy="1449387"/>
          </a:xfrm>
        </p:spPr>
        <p:txBody>
          <a:bodyPr anchor="ctr"/>
          <a:lstStyle/>
          <a:p>
            <a:r>
              <a:rPr lang="en-US" b="1" dirty="0"/>
              <a:t>NAPRTCS</a:t>
            </a:r>
          </a:p>
        </p:txBody>
      </p:sp>
      <p:sp>
        <p:nvSpPr>
          <p:cNvPr id="5" name="TextBox 4"/>
          <p:cNvSpPr txBox="1"/>
          <p:nvPr/>
        </p:nvSpPr>
        <p:spPr>
          <a:xfrm>
            <a:off x="369279" y="1716650"/>
            <a:ext cx="11822721" cy="5078313"/>
          </a:xfrm>
          <a:prstGeom prst="rect">
            <a:avLst/>
          </a:prstGeom>
          <a:noFill/>
        </p:spPr>
        <p:txBody>
          <a:bodyPr wrap="square" rtlCol="0">
            <a:spAutoFit/>
          </a:bodyPr>
          <a:lstStyle/>
          <a:p>
            <a:pPr marL="285750" indent="-285750">
              <a:buFont typeface="Arial" panose="020B0604020202020204" pitchFamily="34" charset="0"/>
              <a:buChar char="•"/>
            </a:pPr>
            <a:r>
              <a:rPr lang="en-US" sz="3600" dirty="0">
                <a:solidFill>
                  <a:schemeClr val="bg1"/>
                </a:solidFill>
              </a:rPr>
              <a:t>Participants will be enrolled at a pediatric                                                                      nephrology center where they receive outpatient care</a:t>
            </a:r>
          </a:p>
          <a:p>
            <a:pPr marL="285750" indent="-285750">
              <a:buFont typeface="Arial" panose="020B0604020202020204" pitchFamily="34" charset="0"/>
              <a:buChar char="•"/>
            </a:pPr>
            <a:r>
              <a:rPr lang="en-US" sz="3600" dirty="0">
                <a:solidFill>
                  <a:schemeClr val="bg1"/>
                </a:solidFill>
              </a:rPr>
              <a:t>Data will be collected every 6 months including</a:t>
            </a:r>
          </a:p>
          <a:p>
            <a:pPr marL="742950" lvl="1" indent="-285750">
              <a:buFont typeface="Arial" panose="020B0604020202020204" pitchFamily="34" charset="0"/>
              <a:buChar char="•"/>
            </a:pPr>
            <a:r>
              <a:rPr lang="en-US" sz="3600" dirty="0">
                <a:solidFill>
                  <a:schemeClr val="bg1"/>
                </a:solidFill>
              </a:rPr>
              <a:t>Dialysis modality, modality changes, dialysis-associated infections, hospitalizations, mortality</a:t>
            </a:r>
          </a:p>
          <a:p>
            <a:pPr marL="742950" lvl="1" indent="-285750">
              <a:buFont typeface="Arial" panose="020B0604020202020204" pitchFamily="34" charset="0"/>
              <a:buChar char="•"/>
            </a:pPr>
            <a:r>
              <a:rPr lang="en-US" sz="3600" dirty="0">
                <a:solidFill>
                  <a:schemeClr val="bg1"/>
                </a:solidFill>
              </a:rPr>
              <a:t>Laboratory data </a:t>
            </a:r>
          </a:p>
          <a:p>
            <a:pPr marL="742950" lvl="1" indent="-285750">
              <a:buFont typeface="Arial" panose="020B0604020202020204" pitchFamily="34" charset="0"/>
              <a:buChar char="•"/>
            </a:pPr>
            <a:r>
              <a:rPr lang="en-US" sz="3600" dirty="0">
                <a:solidFill>
                  <a:schemeClr val="bg1"/>
                </a:solidFill>
              </a:rPr>
              <a:t>Transplant information</a:t>
            </a:r>
          </a:p>
          <a:p>
            <a:pPr marL="742950" lvl="1" indent="-285750">
              <a:buFont typeface="Arial" panose="020B0604020202020204" pitchFamily="34" charset="0"/>
              <a:buChar char="•"/>
            </a:pPr>
            <a:r>
              <a:rPr lang="en-US" sz="3600" dirty="0">
                <a:solidFill>
                  <a:schemeClr val="bg1"/>
                </a:solidFill>
              </a:rPr>
              <a:t>Family/caregiver reported quality of life</a:t>
            </a:r>
          </a:p>
          <a:p>
            <a:pPr marL="285750" indent="-285750">
              <a:buFont typeface="Arial" panose="020B0604020202020204" pitchFamily="34" charset="0"/>
              <a:buChar char="•"/>
            </a:pPr>
            <a:endParaRPr lang="en-US" sz="3600" dirty="0"/>
          </a:p>
        </p:txBody>
      </p:sp>
      <p:pic>
        <p:nvPicPr>
          <p:cNvPr id="3" name="Picture 2"/>
          <p:cNvPicPr>
            <a:picLocks noChangeAspect="1"/>
          </p:cNvPicPr>
          <p:nvPr/>
        </p:nvPicPr>
        <p:blipFill>
          <a:blip r:embed="rId3"/>
          <a:stretch>
            <a:fillRect/>
          </a:stretch>
        </p:blipFill>
        <p:spPr>
          <a:xfrm>
            <a:off x="8715374" y="0"/>
            <a:ext cx="3476625" cy="1799640"/>
          </a:xfrm>
          <a:prstGeom prst="rect">
            <a:avLst/>
          </a:prstGeom>
        </p:spPr>
      </p:pic>
      <p:sp>
        <p:nvSpPr>
          <p:cNvPr id="4" name="TextBox 3"/>
          <p:cNvSpPr txBox="1"/>
          <p:nvPr/>
        </p:nvSpPr>
        <p:spPr>
          <a:xfrm>
            <a:off x="386862" y="6169327"/>
            <a:ext cx="3429000" cy="461665"/>
          </a:xfrm>
          <a:prstGeom prst="rect">
            <a:avLst/>
          </a:prstGeom>
          <a:noFill/>
        </p:spPr>
        <p:txBody>
          <a:bodyPr wrap="square" rtlCol="0">
            <a:spAutoFit/>
          </a:bodyPr>
          <a:lstStyle/>
          <a:p>
            <a:r>
              <a:rPr lang="en-US" sz="2400" b="1" dirty="0">
                <a:solidFill>
                  <a:schemeClr val="bg1"/>
                </a:solidFill>
              </a:rPr>
              <a:t>NAPRTCS.ORG</a:t>
            </a:r>
          </a:p>
        </p:txBody>
      </p:sp>
      <p:pic>
        <p:nvPicPr>
          <p:cNvPr id="6" name="Picture 5">
            <a:extLst>
              <a:ext uri="{FF2B5EF4-FFF2-40B4-BE49-F238E27FC236}">
                <a16:creationId xmlns:a16="http://schemas.microsoft.com/office/drawing/2014/main" id="{461B3D8D-5722-5249-8CFB-06C40F6A2851}"/>
              </a:ext>
            </a:extLst>
          </p:cNvPr>
          <p:cNvPicPr>
            <a:picLocks noChangeAspect="1"/>
          </p:cNvPicPr>
          <p:nvPr/>
        </p:nvPicPr>
        <p:blipFill>
          <a:blip r:embed="rId4"/>
          <a:stretch>
            <a:fillRect/>
          </a:stretch>
        </p:blipFill>
        <p:spPr>
          <a:xfrm>
            <a:off x="386862" y="360536"/>
            <a:ext cx="4576052" cy="1192143"/>
          </a:xfrm>
          <a:prstGeom prst="rect">
            <a:avLst/>
          </a:prstGeom>
        </p:spPr>
      </p:pic>
    </p:spTree>
    <p:extLst>
      <p:ext uri="{BB962C8B-B14F-4D97-AF65-F5344CB8AC3E}">
        <p14:creationId xmlns:p14="http://schemas.microsoft.com/office/powerpoint/2010/main" val="2678378329"/>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22386" y="1850365"/>
            <a:ext cx="11822721" cy="3416320"/>
          </a:xfrm>
          <a:prstGeom prst="rect">
            <a:avLst/>
          </a:prstGeom>
          <a:noFill/>
        </p:spPr>
        <p:txBody>
          <a:bodyPr wrap="square" rtlCol="0">
            <a:spAutoFit/>
          </a:bodyPr>
          <a:lstStyle/>
          <a:p>
            <a:pPr marL="285750" indent="-285750">
              <a:buFont typeface="Arial" panose="020B0604020202020204" pitchFamily="34" charset="0"/>
              <a:buChar char="•"/>
            </a:pPr>
            <a:r>
              <a:rPr lang="en-US" sz="3600" dirty="0">
                <a:solidFill>
                  <a:schemeClr val="bg1"/>
                </a:solidFill>
              </a:rPr>
              <a:t>The process to ensure long term follow up with these neonates through NAPRTCS will be reviewed with site coordinators during your weekly calls with your Site Manager</a:t>
            </a:r>
          </a:p>
          <a:p>
            <a:endParaRPr lang="en-US" sz="3600" dirty="0"/>
          </a:p>
          <a:p>
            <a:endParaRPr lang="en-US" sz="3600" dirty="0"/>
          </a:p>
        </p:txBody>
      </p:sp>
      <p:sp>
        <p:nvSpPr>
          <p:cNvPr id="6" name="Title 1">
            <a:extLst>
              <a:ext uri="{FF2B5EF4-FFF2-40B4-BE49-F238E27FC236}">
                <a16:creationId xmlns:a16="http://schemas.microsoft.com/office/drawing/2014/main" id="{F0BDC410-BCF5-4AE5-80DF-F2A26E693012}"/>
              </a:ext>
            </a:extLst>
          </p:cNvPr>
          <p:cNvSpPr txBox="1">
            <a:spLocks/>
          </p:cNvSpPr>
          <p:nvPr/>
        </p:nvSpPr>
        <p:spPr>
          <a:xfrm>
            <a:off x="711200" y="339969"/>
            <a:ext cx="11664462" cy="1449387"/>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b="1" dirty="0">
                <a:solidFill>
                  <a:schemeClr val="bg1"/>
                </a:solidFill>
              </a:rPr>
              <a:t>Long-term follow-up of RAFT participants</a:t>
            </a:r>
          </a:p>
        </p:txBody>
      </p:sp>
    </p:spTree>
    <p:extLst>
      <p:ext uri="{BB962C8B-B14F-4D97-AF65-F5344CB8AC3E}">
        <p14:creationId xmlns:p14="http://schemas.microsoft.com/office/powerpoint/2010/main" val="1640640789"/>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07BF6-40A4-492E-986A-18A6C2C42E73}"/>
              </a:ext>
            </a:extLst>
          </p:cNvPr>
          <p:cNvSpPr>
            <a:spLocks noGrp="1"/>
          </p:cNvSpPr>
          <p:nvPr>
            <p:ph type="ctrTitle" idx="4294967295"/>
          </p:nvPr>
        </p:nvSpPr>
        <p:spPr>
          <a:xfrm>
            <a:off x="243184" y="617538"/>
            <a:ext cx="9144000" cy="1554162"/>
          </a:xfrm>
        </p:spPr>
        <p:txBody>
          <a:bodyPr/>
          <a:lstStyle/>
          <a:p>
            <a:r>
              <a:rPr lang="en-US" dirty="0"/>
              <a:t>Consent Training for RAFT Team</a:t>
            </a:r>
          </a:p>
        </p:txBody>
      </p:sp>
      <p:sp>
        <p:nvSpPr>
          <p:cNvPr id="3" name="Subtitle 2">
            <a:extLst>
              <a:ext uri="{FF2B5EF4-FFF2-40B4-BE49-F238E27FC236}">
                <a16:creationId xmlns:a16="http://schemas.microsoft.com/office/drawing/2014/main" id="{FE9342E4-3106-46ED-A7A5-0A93D7DFE075}"/>
              </a:ext>
            </a:extLst>
          </p:cNvPr>
          <p:cNvSpPr>
            <a:spLocks noGrp="1"/>
          </p:cNvSpPr>
          <p:nvPr>
            <p:ph type="subTitle" idx="4294967295"/>
          </p:nvPr>
        </p:nvSpPr>
        <p:spPr>
          <a:xfrm>
            <a:off x="924560" y="2171700"/>
            <a:ext cx="9144000" cy="2273300"/>
          </a:xfrm>
        </p:spPr>
        <p:txBody>
          <a:bodyPr/>
          <a:lstStyle/>
          <a:p>
            <a:pPr algn="l"/>
            <a:r>
              <a:rPr lang="en-US" dirty="0"/>
              <a:t>This is a separate training that will be offered by an on-line training module. </a:t>
            </a:r>
          </a:p>
          <a:p>
            <a:pPr algn="l"/>
            <a:r>
              <a:rPr lang="en-US" dirty="0"/>
              <a:t>You can complete it at anytime from your computer.  </a:t>
            </a:r>
          </a:p>
          <a:p>
            <a:pPr algn="l"/>
            <a:r>
              <a:rPr lang="en-US" dirty="0"/>
              <a:t>Your site manager will review the training process with you during the weekly startup ZOOM meetings.</a:t>
            </a:r>
          </a:p>
        </p:txBody>
      </p:sp>
      <p:pic>
        <p:nvPicPr>
          <p:cNvPr id="4" name="Picture 3">
            <a:extLst>
              <a:ext uri="{FF2B5EF4-FFF2-40B4-BE49-F238E27FC236}">
                <a16:creationId xmlns:a16="http://schemas.microsoft.com/office/drawing/2014/main" id="{89DFF414-A96A-874E-9397-4458C0FD16F2}"/>
              </a:ext>
            </a:extLst>
          </p:cNvPr>
          <p:cNvPicPr>
            <a:picLocks noChangeAspect="1"/>
          </p:cNvPicPr>
          <p:nvPr/>
        </p:nvPicPr>
        <p:blipFill>
          <a:blip r:embed="rId2"/>
          <a:stretch>
            <a:fillRect/>
          </a:stretch>
        </p:blipFill>
        <p:spPr>
          <a:xfrm>
            <a:off x="8725535" y="5492061"/>
            <a:ext cx="2686050" cy="1033322"/>
          </a:xfrm>
          <a:prstGeom prst="rect">
            <a:avLst/>
          </a:prstGeom>
        </p:spPr>
      </p:pic>
    </p:spTree>
    <p:extLst>
      <p:ext uri="{BB962C8B-B14F-4D97-AF65-F5344CB8AC3E}">
        <p14:creationId xmlns:p14="http://schemas.microsoft.com/office/powerpoint/2010/main" val="3427045875"/>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000" y="228600"/>
            <a:ext cx="9702800" cy="1143000"/>
          </a:xfrm>
        </p:spPr>
        <p:txBody>
          <a:bodyPr/>
          <a:lstStyle/>
          <a:p>
            <a:r>
              <a:rPr lang="en-US" dirty="0"/>
              <a:t>Serial </a:t>
            </a:r>
            <a:r>
              <a:rPr lang="en-US" dirty="0" err="1"/>
              <a:t>amnioinfusions</a:t>
            </a:r>
            <a:r>
              <a:rPr lang="en-US" dirty="0"/>
              <a:t> for </a:t>
            </a:r>
            <a:r>
              <a:rPr lang="en-US" dirty="0" err="1"/>
              <a:t>CoBRA</a:t>
            </a:r>
            <a:r>
              <a:rPr lang="en-US" dirty="0"/>
              <a:t>: successful case</a:t>
            </a:r>
          </a:p>
        </p:txBody>
      </p:sp>
      <p:sp>
        <p:nvSpPr>
          <p:cNvPr id="4" name="Date Placeholder 3"/>
          <p:cNvSpPr>
            <a:spLocks noGrp="1"/>
          </p:cNvSpPr>
          <p:nvPr>
            <p:ph type="dt" sz="half" idx="10"/>
          </p:nvPr>
        </p:nvSpPr>
        <p:spPr/>
        <p:txBody>
          <a:bodyPr/>
          <a:lstStyle/>
          <a:p>
            <a:fld id="{CD38081E-1836-4017-8334-5B9671D90550}" type="datetime1">
              <a:rPr lang="en-US" altLang="en-US" smtClean="0"/>
              <a:pPr/>
              <a:t>12/13/2022</a:t>
            </a:fld>
            <a:endParaRPr lang="en-US" altLang="en-US">
              <a:solidFill>
                <a:schemeClr val="tx1"/>
              </a:solidFill>
              <a:latin typeface="Times" panose="02020603050405020304" pitchFamily="18" charset="0"/>
            </a:endParaRPr>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AB326668-F49E-4D89-B0EC-CEDA03B7EC20}" type="slidenum">
              <a:rPr lang="en-US" altLang="en-US" smtClean="0"/>
              <a:pPr/>
              <a:t>4</a:t>
            </a:fld>
            <a:endParaRPr lang="en-US" altLang="en-US"/>
          </a:p>
        </p:txBody>
      </p:sp>
      <p:pic>
        <p:nvPicPr>
          <p:cNvPr id="7" name="Picture 6"/>
          <p:cNvPicPr>
            <a:picLocks noChangeAspect="1"/>
          </p:cNvPicPr>
          <p:nvPr/>
        </p:nvPicPr>
        <p:blipFill>
          <a:blip r:embed="rId3"/>
          <a:stretch>
            <a:fillRect/>
          </a:stretch>
        </p:blipFill>
        <p:spPr>
          <a:xfrm>
            <a:off x="382242" y="1820456"/>
            <a:ext cx="3237258" cy="4847834"/>
          </a:xfrm>
          <a:prstGeom prst="rect">
            <a:avLst/>
          </a:prstGeom>
        </p:spPr>
      </p:pic>
      <p:pic>
        <p:nvPicPr>
          <p:cNvPr id="8" name="Picture 7"/>
          <p:cNvPicPr>
            <a:picLocks noChangeAspect="1"/>
          </p:cNvPicPr>
          <p:nvPr/>
        </p:nvPicPr>
        <p:blipFill>
          <a:blip r:embed="rId4"/>
          <a:stretch>
            <a:fillRect/>
          </a:stretch>
        </p:blipFill>
        <p:spPr>
          <a:xfrm>
            <a:off x="8150225" y="1274435"/>
            <a:ext cx="1806575" cy="2486276"/>
          </a:xfrm>
          <a:prstGeom prst="rect">
            <a:avLst/>
          </a:prstGeom>
        </p:spPr>
      </p:pic>
      <p:pic>
        <p:nvPicPr>
          <p:cNvPr id="28674" name="Picture 2" descr="Related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88819" y="1580933"/>
            <a:ext cx="3869428" cy="4359556"/>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8">
            <a:extLst>
              <a:ext uri="{FF2B5EF4-FFF2-40B4-BE49-F238E27FC236}">
                <a16:creationId xmlns:a16="http://schemas.microsoft.com/office/drawing/2014/main" id="{342630BF-83EF-EE44-A12A-D09F663F1D24}"/>
              </a:ext>
            </a:extLst>
          </p:cNvPr>
          <p:cNvPicPr>
            <a:picLocks noChangeAspect="1"/>
          </p:cNvPicPr>
          <p:nvPr/>
        </p:nvPicPr>
        <p:blipFill>
          <a:blip r:embed="rId6"/>
          <a:stretch>
            <a:fillRect/>
          </a:stretch>
        </p:blipFill>
        <p:spPr>
          <a:xfrm>
            <a:off x="9505950" y="1348358"/>
            <a:ext cx="2686050" cy="1033322"/>
          </a:xfrm>
          <a:prstGeom prst="rect">
            <a:avLst/>
          </a:prstGeom>
        </p:spPr>
      </p:pic>
      <p:sp>
        <p:nvSpPr>
          <p:cNvPr id="10" name="TextBox 9">
            <a:extLst>
              <a:ext uri="{FF2B5EF4-FFF2-40B4-BE49-F238E27FC236}">
                <a16:creationId xmlns:a16="http://schemas.microsoft.com/office/drawing/2014/main" id="{72D9C90C-89D9-499F-A21F-48FE22FC916B}"/>
              </a:ext>
            </a:extLst>
          </p:cNvPr>
          <p:cNvSpPr txBox="1"/>
          <p:nvPr/>
        </p:nvSpPr>
        <p:spPr>
          <a:xfrm>
            <a:off x="7926308" y="3977845"/>
            <a:ext cx="4340634" cy="1754326"/>
          </a:xfrm>
          <a:prstGeom prst="rect">
            <a:avLst/>
          </a:prstGeom>
          <a:noFill/>
        </p:spPr>
        <p:txBody>
          <a:bodyPr wrap="square" rtlCol="0">
            <a:spAutoFit/>
          </a:bodyPr>
          <a:lstStyle/>
          <a:p>
            <a:pPr marL="285750" indent="-285750">
              <a:buFont typeface="Wingdings" panose="05000000000000000000" pitchFamily="2" charset="2"/>
              <a:buChar char="Ø"/>
            </a:pPr>
            <a:r>
              <a:rPr lang="en-US" i="1" dirty="0">
                <a:solidFill>
                  <a:schemeClr val="bg1"/>
                </a:solidFill>
              </a:rPr>
              <a:t>The biologic rationale for trying this therapy was that restoration of amniotic fluid would allow </a:t>
            </a:r>
            <a:r>
              <a:rPr lang="en-US" i="1" dirty="0" err="1">
                <a:solidFill>
                  <a:schemeClr val="bg1"/>
                </a:solidFill>
              </a:rPr>
              <a:t>repressurization</a:t>
            </a:r>
            <a:r>
              <a:rPr lang="en-US" i="1" dirty="0">
                <a:solidFill>
                  <a:schemeClr val="bg1"/>
                </a:solidFill>
              </a:rPr>
              <a:t> of the fetal tracheal-bronchial tree to promote normal lung growth.</a:t>
            </a:r>
          </a:p>
        </p:txBody>
      </p:sp>
    </p:spTree>
    <p:extLst>
      <p:ext uri="{BB962C8B-B14F-4D97-AF65-F5344CB8AC3E}">
        <p14:creationId xmlns:p14="http://schemas.microsoft.com/office/powerpoint/2010/main" val="4282286127"/>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4313" y="381000"/>
            <a:ext cx="10055087" cy="1971674"/>
          </a:xfrm>
        </p:spPr>
        <p:txBody>
          <a:bodyPr/>
          <a:lstStyle/>
          <a:p>
            <a:r>
              <a:rPr lang="en-US" dirty="0"/>
              <a:t>Serial </a:t>
            </a:r>
            <a:r>
              <a:rPr lang="en-US" dirty="0" err="1"/>
              <a:t>amnioinfusions</a:t>
            </a:r>
            <a:r>
              <a:rPr lang="en-US" dirty="0"/>
              <a:t> for Early Fetal Renal Failure (FRF): 2 successful cases</a:t>
            </a:r>
          </a:p>
        </p:txBody>
      </p:sp>
      <p:pic>
        <p:nvPicPr>
          <p:cNvPr id="7" name="Content Placeholder 6"/>
          <p:cNvPicPr>
            <a:picLocks noGrp="1" noChangeAspect="1"/>
          </p:cNvPicPr>
          <p:nvPr>
            <p:ph idx="1"/>
          </p:nvPr>
        </p:nvPicPr>
        <p:blipFill>
          <a:blip r:embed="rId2"/>
          <a:stretch>
            <a:fillRect/>
          </a:stretch>
        </p:blipFill>
        <p:spPr>
          <a:xfrm>
            <a:off x="9259956" y="2710074"/>
            <a:ext cx="1485900" cy="1971675"/>
          </a:xfrm>
          <a:prstGeom prst="rect">
            <a:avLst/>
          </a:prstGeom>
        </p:spPr>
      </p:pic>
      <p:sp>
        <p:nvSpPr>
          <p:cNvPr id="4" name="Date Placeholder 3"/>
          <p:cNvSpPr>
            <a:spLocks noGrp="1"/>
          </p:cNvSpPr>
          <p:nvPr>
            <p:ph type="dt" sz="half" idx="10"/>
          </p:nvPr>
        </p:nvSpPr>
        <p:spPr/>
        <p:txBody>
          <a:bodyPr/>
          <a:lstStyle/>
          <a:p>
            <a:fld id="{6D5C1898-CF43-4A20-A74D-08886B35405E}" type="datetime1">
              <a:rPr lang="en-US" altLang="en-US" smtClean="0"/>
              <a:pPr/>
              <a:t>12/13/2022</a:t>
            </a:fld>
            <a:endParaRPr lang="en-US" altLang="en-US">
              <a:solidFill>
                <a:schemeClr val="tx1"/>
              </a:solidFill>
              <a:latin typeface="Times" panose="02020603050405020304" pitchFamily="18" charset="0"/>
            </a:endParaRPr>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18D00E90-CB0B-48D8-950C-4D3DF3384040}" type="slidenum">
              <a:rPr lang="en-US" altLang="en-US" smtClean="0"/>
              <a:pPr/>
              <a:t>5</a:t>
            </a:fld>
            <a:endParaRPr lang="en-US" altLang="en-US"/>
          </a:p>
        </p:txBody>
      </p:sp>
      <p:pic>
        <p:nvPicPr>
          <p:cNvPr id="8" name="Picture 7"/>
          <p:cNvPicPr>
            <a:picLocks noChangeAspect="1"/>
          </p:cNvPicPr>
          <p:nvPr/>
        </p:nvPicPr>
        <p:blipFill>
          <a:blip r:embed="rId3"/>
          <a:stretch>
            <a:fillRect/>
          </a:stretch>
        </p:blipFill>
        <p:spPr>
          <a:xfrm>
            <a:off x="384313" y="2405484"/>
            <a:ext cx="8266739" cy="3398967"/>
          </a:xfrm>
          <a:prstGeom prst="rect">
            <a:avLst/>
          </a:prstGeom>
        </p:spPr>
      </p:pic>
      <p:pic>
        <p:nvPicPr>
          <p:cNvPr id="9" name="Picture 8">
            <a:extLst>
              <a:ext uri="{FF2B5EF4-FFF2-40B4-BE49-F238E27FC236}">
                <a16:creationId xmlns:a16="http://schemas.microsoft.com/office/drawing/2014/main" id="{E7D9250F-A231-5646-849F-45BAA8D66EDA}"/>
              </a:ext>
            </a:extLst>
          </p:cNvPr>
          <p:cNvPicPr>
            <a:picLocks noChangeAspect="1"/>
          </p:cNvPicPr>
          <p:nvPr/>
        </p:nvPicPr>
        <p:blipFill>
          <a:blip r:embed="rId4"/>
          <a:stretch>
            <a:fillRect/>
          </a:stretch>
        </p:blipFill>
        <p:spPr>
          <a:xfrm>
            <a:off x="9096375" y="5039149"/>
            <a:ext cx="2686050" cy="1033322"/>
          </a:xfrm>
          <a:prstGeom prst="rect">
            <a:avLst/>
          </a:prstGeom>
        </p:spPr>
      </p:pic>
    </p:spTree>
    <p:extLst>
      <p:ext uri="{BB962C8B-B14F-4D97-AF65-F5344CB8AC3E}">
        <p14:creationId xmlns:p14="http://schemas.microsoft.com/office/powerpoint/2010/main" val="3138060888"/>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CD38081E-1836-4017-8334-5B9671D90550}" type="datetime1">
              <a:rPr lang="en-US" altLang="en-US" smtClean="0"/>
              <a:pPr/>
              <a:t>12/13/2022</a:t>
            </a:fld>
            <a:endParaRPr lang="en-US" altLang="en-US">
              <a:solidFill>
                <a:schemeClr val="tx1"/>
              </a:solidFill>
              <a:latin typeface="Times" panose="02020603050405020304" pitchFamily="18" charset="0"/>
            </a:endParaRPr>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AB326668-F49E-4D89-B0EC-CEDA03B7EC20}" type="slidenum">
              <a:rPr lang="en-US" altLang="en-US" smtClean="0"/>
              <a:pPr/>
              <a:t>6</a:t>
            </a:fld>
            <a:endParaRPr lang="en-US" altLang="en-US"/>
          </a:p>
        </p:txBody>
      </p:sp>
      <p:pic>
        <p:nvPicPr>
          <p:cNvPr id="9" name="Picture 8"/>
          <p:cNvPicPr>
            <a:picLocks noChangeAspect="1"/>
          </p:cNvPicPr>
          <p:nvPr/>
        </p:nvPicPr>
        <p:blipFill>
          <a:blip r:embed="rId3"/>
          <a:stretch>
            <a:fillRect/>
          </a:stretch>
        </p:blipFill>
        <p:spPr>
          <a:xfrm>
            <a:off x="1930401" y="0"/>
            <a:ext cx="8323621" cy="6858000"/>
          </a:xfrm>
          <a:prstGeom prst="rect">
            <a:avLst/>
          </a:prstGeom>
        </p:spPr>
      </p:pic>
    </p:spTree>
    <p:extLst>
      <p:ext uri="{BB962C8B-B14F-4D97-AF65-F5344CB8AC3E}">
        <p14:creationId xmlns:p14="http://schemas.microsoft.com/office/powerpoint/2010/main" val="3059718464"/>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Multicenter phase trial</a:t>
            </a:r>
          </a:p>
        </p:txBody>
      </p:sp>
      <p:sp>
        <p:nvSpPr>
          <p:cNvPr id="3" name="Content Placeholder 2"/>
          <p:cNvSpPr>
            <a:spLocks noGrp="1"/>
          </p:cNvSpPr>
          <p:nvPr>
            <p:ph idx="1"/>
          </p:nvPr>
        </p:nvSpPr>
        <p:spPr>
          <a:xfrm>
            <a:off x="866775" y="1371600"/>
            <a:ext cx="8229600" cy="4114800"/>
          </a:xfrm>
        </p:spPr>
        <p:txBody>
          <a:bodyPr/>
          <a:lstStyle/>
          <a:p>
            <a:r>
              <a:rPr lang="en-US" dirty="0"/>
              <a:t>Aim 1: Safety and feasibility</a:t>
            </a:r>
          </a:p>
          <a:p>
            <a:r>
              <a:rPr lang="en-US" dirty="0"/>
              <a:t>Aim 2a: Efficacy: survival to successful dialysis</a:t>
            </a:r>
          </a:p>
          <a:p>
            <a:r>
              <a:rPr lang="en-US" dirty="0"/>
              <a:t>Aim 2b: Correlation between radiologic and amniotic fluid biomarkers and survival</a:t>
            </a:r>
          </a:p>
          <a:p>
            <a:r>
              <a:rPr lang="en-US" dirty="0"/>
              <a:t>Aim 3: long-term efficacy: survival to discharge on chronic dialysis, survival to kidney transplant, quality of life </a:t>
            </a:r>
          </a:p>
        </p:txBody>
      </p:sp>
      <p:sp>
        <p:nvSpPr>
          <p:cNvPr id="4" name="Date Placeholder 3"/>
          <p:cNvSpPr>
            <a:spLocks noGrp="1"/>
          </p:cNvSpPr>
          <p:nvPr>
            <p:ph type="dt" sz="half" idx="10"/>
          </p:nvPr>
        </p:nvSpPr>
        <p:spPr/>
        <p:txBody>
          <a:bodyPr/>
          <a:lstStyle/>
          <a:p>
            <a:fld id="{6D5C1898-CF43-4A20-A74D-08886B35405E}" type="datetime1">
              <a:rPr lang="en-US" altLang="en-US" smtClean="0"/>
              <a:pPr/>
              <a:t>12/13/2022</a:t>
            </a:fld>
            <a:endParaRPr lang="en-US" altLang="en-US">
              <a:solidFill>
                <a:schemeClr val="tx1"/>
              </a:solidFill>
              <a:latin typeface="Times" panose="02020603050405020304" pitchFamily="18" charset="0"/>
            </a:endParaRPr>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18D00E90-CB0B-48D8-950C-4D3DF3384040}" type="slidenum">
              <a:rPr lang="en-US" altLang="en-US" smtClean="0"/>
              <a:pPr/>
              <a:t>7</a:t>
            </a:fld>
            <a:endParaRPr lang="en-US" altLang="en-US"/>
          </a:p>
        </p:txBody>
      </p:sp>
      <p:pic>
        <p:nvPicPr>
          <p:cNvPr id="7" name="Picture 6">
            <a:extLst>
              <a:ext uri="{FF2B5EF4-FFF2-40B4-BE49-F238E27FC236}">
                <a16:creationId xmlns:a16="http://schemas.microsoft.com/office/drawing/2014/main" id="{562D6F15-4A0D-2E47-9B1C-0F67792F93B6}"/>
              </a:ext>
            </a:extLst>
          </p:cNvPr>
          <p:cNvPicPr>
            <a:picLocks noChangeAspect="1"/>
          </p:cNvPicPr>
          <p:nvPr/>
        </p:nvPicPr>
        <p:blipFill>
          <a:blip r:embed="rId2"/>
          <a:stretch>
            <a:fillRect/>
          </a:stretch>
        </p:blipFill>
        <p:spPr>
          <a:xfrm>
            <a:off x="7753350" y="5271083"/>
            <a:ext cx="2686050" cy="1033322"/>
          </a:xfrm>
          <a:prstGeom prst="rect">
            <a:avLst/>
          </a:prstGeom>
        </p:spPr>
      </p:pic>
    </p:spTree>
    <p:extLst>
      <p:ext uri="{BB962C8B-B14F-4D97-AF65-F5344CB8AC3E}">
        <p14:creationId xmlns:p14="http://schemas.microsoft.com/office/powerpoint/2010/main" val="38409061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3">
                                            <p:txEl>
                                              <p:pRg st="1" end="1"/>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E7D297-4756-4FFD-9A1F-5028ACD4DC7C}" type="datetime1">
              <a:rPr lang="en-US" altLang="en-US" smtClean="0"/>
              <a:pPr/>
              <a:t>12/13/2022</a:t>
            </a:fld>
            <a:endParaRPr lang="en-US" altLang="en-US">
              <a:solidFill>
                <a:schemeClr val="tx1"/>
              </a:solidFill>
              <a:latin typeface="Times" panose="02020603050405020304" pitchFamily="18" charset="0"/>
            </a:endParaRPr>
          </a:p>
        </p:txBody>
      </p:sp>
      <p:sp>
        <p:nvSpPr>
          <p:cNvPr id="3" name="Footer Placeholder 2"/>
          <p:cNvSpPr>
            <a:spLocks noGrp="1"/>
          </p:cNvSpPr>
          <p:nvPr>
            <p:ph type="ftr" sz="quarter" idx="11"/>
          </p:nvPr>
        </p:nvSpPr>
        <p:spPr/>
        <p:txBody>
          <a:bodyPr/>
          <a:lstStyle/>
          <a:p>
            <a:endParaRPr lang="en-US" altLang="en-US"/>
          </a:p>
        </p:txBody>
      </p:sp>
      <p:sp>
        <p:nvSpPr>
          <p:cNvPr id="4" name="Slide Number Placeholder 3"/>
          <p:cNvSpPr>
            <a:spLocks noGrp="1"/>
          </p:cNvSpPr>
          <p:nvPr>
            <p:ph type="sldNum" sz="quarter" idx="12"/>
          </p:nvPr>
        </p:nvSpPr>
        <p:spPr/>
        <p:txBody>
          <a:bodyPr/>
          <a:lstStyle/>
          <a:p>
            <a:fld id="{FB2BD7FA-EB92-43DD-9246-BF3F76FA1963}" type="slidenum">
              <a:rPr lang="en-US" altLang="en-US" smtClean="0"/>
              <a:pPr/>
              <a:t>8</a:t>
            </a:fld>
            <a:endParaRPr lang="en-US" altLang="en-US"/>
          </a:p>
        </p:txBody>
      </p:sp>
      <p:pic>
        <p:nvPicPr>
          <p:cNvPr id="5" name="Picture 4"/>
          <p:cNvPicPr/>
          <p:nvPr/>
        </p:nvPicPr>
        <p:blipFill>
          <a:blip r:embed="rId2">
            <a:extLst>
              <a:ext uri="{28A0092B-C50C-407E-A947-70E740481C1C}">
                <a14:useLocalDpi xmlns:a14="http://schemas.microsoft.com/office/drawing/2010/main" val="0"/>
              </a:ext>
            </a:extLst>
          </a:blip>
          <a:stretch>
            <a:fillRect/>
          </a:stretch>
        </p:blipFill>
        <p:spPr>
          <a:xfrm>
            <a:off x="1981200" y="-35501"/>
            <a:ext cx="6262468" cy="6908422"/>
          </a:xfrm>
          <a:prstGeom prst="rect">
            <a:avLst/>
          </a:prstGeom>
        </p:spPr>
      </p:pic>
      <p:pic>
        <p:nvPicPr>
          <p:cNvPr id="6" name="Picture 5">
            <a:extLst>
              <a:ext uri="{FF2B5EF4-FFF2-40B4-BE49-F238E27FC236}">
                <a16:creationId xmlns:a16="http://schemas.microsoft.com/office/drawing/2014/main" id="{DE3E27A9-6335-C246-9D1D-97D44DD7045F}"/>
              </a:ext>
            </a:extLst>
          </p:cNvPr>
          <p:cNvPicPr>
            <a:picLocks noChangeAspect="1"/>
          </p:cNvPicPr>
          <p:nvPr/>
        </p:nvPicPr>
        <p:blipFill>
          <a:blip r:embed="rId3"/>
          <a:stretch>
            <a:fillRect/>
          </a:stretch>
        </p:blipFill>
        <p:spPr>
          <a:xfrm>
            <a:off x="9296400" y="4414912"/>
            <a:ext cx="2133600" cy="820795"/>
          </a:xfrm>
          <a:prstGeom prst="rect">
            <a:avLst/>
          </a:prstGeom>
        </p:spPr>
      </p:pic>
    </p:spTree>
    <p:extLst>
      <p:ext uri="{BB962C8B-B14F-4D97-AF65-F5344CB8AC3E}">
        <p14:creationId xmlns:p14="http://schemas.microsoft.com/office/powerpoint/2010/main" val="2721220399"/>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B0E28-23BD-4A74-B36D-A45659C39748}"/>
              </a:ext>
            </a:extLst>
          </p:cNvPr>
          <p:cNvSpPr>
            <a:spLocks noGrp="1"/>
          </p:cNvSpPr>
          <p:nvPr>
            <p:ph type="title"/>
          </p:nvPr>
        </p:nvSpPr>
        <p:spPr/>
        <p:txBody>
          <a:bodyPr/>
          <a:lstStyle/>
          <a:p>
            <a:endParaRPr lang="en-US"/>
          </a:p>
        </p:txBody>
      </p:sp>
      <p:sp>
        <p:nvSpPr>
          <p:cNvPr id="3" name="Date Placeholder 2">
            <a:extLst>
              <a:ext uri="{FF2B5EF4-FFF2-40B4-BE49-F238E27FC236}">
                <a16:creationId xmlns:a16="http://schemas.microsoft.com/office/drawing/2014/main" id="{E6F7EF7D-FAF4-4922-A2D7-81D131BC2A64}"/>
              </a:ext>
            </a:extLst>
          </p:cNvPr>
          <p:cNvSpPr>
            <a:spLocks noGrp="1"/>
          </p:cNvSpPr>
          <p:nvPr>
            <p:ph type="dt" sz="half" idx="10"/>
          </p:nvPr>
        </p:nvSpPr>
        <p:spPr/>
        <p:txBody>
          <a:bodyPr/>
          <a:lstStyle/>
          <a:p>
            <a:fld id="{C1C198CF-80AD-49D8-AF00-19BD36E91711}" type="datetime1">
              <a:rPr lang="en-US" altLang="en-US" smtClean="0">
                <a:solidFill>
                  <a:srgbClr val="FFFFFF"/>
                </a:solidFill>
              </a:rPr>
              <a:pPr/>
              <a:t>12/13/2022</a:t>
            </a:fld>
            <a:endParaRPr lang="en-US" altLang="en-US">
              <a:solidFill>
                <a:srgbClr val="000000"/>
              </a:solidFill>
              <a:latin typeface="Times" panose="02020603050405020304" pitchFamily="18" charset="0"/>
            </a:endParaRPr>
          </a:p>
        </p:txBody>
      </p:sp>
      <p:sp>
        <p:nvSpPr>
          <p:cNvPr id="5" name="Slide Number Placeholder 4">
            <a:extLst>
              <a:ext uri="{FF2B5EF4-FFF2-40B4-BE49-F238E27FC236}">
                <a16:creationId xmlns:a16="http://schemas.microsoft.com/office/drawing/2014/main" id="{0F4989FD-BFF4-45B3-8C99-75D9564639AE}"/>
              </a:ext>
            </a:extLst>
          </p:cNvPr>
          <p:cNvSpPr>
            <a:spLocks noGrp="1"/>
          </p:cNvSpPr>
          <p:nvPr>
            <p:ph type="sldNum" sz="quarter" idx="12"/>
          </p:nvPr>
        </p:nvSpPr>
        <p:spPr/>
        <p:txBody>
          <a:bodyPr/>
          <a:lstStyle/>
          <a:p>
            <a:fld id="{A9109746-2FC5-4BAA-80F1-DA2FF5940BC5}" type="slidenum">
              <a:rPr lang="en-US" altLang="en-US" smtClean="0">
                <a:solidFill>
                  <a:srgbClr val="FFFFFF"/>
                </a:solidFill>
              </a:rPr>
              <a:pPr/>
              <a:t>9</a:t>
            </a:fld>
            <a:endParaRPr lang="en-US" altLang="en-US">
              <a:solidFill>
                <a:srgbClr val="FFFFFF"/>
              </a:solidFill>
            </a:endParaRPr>
          </a:p>
        </p:txBody>
      </p:sp>
      <p:pic>
        <p:nvPicPr>
          <p:cNvPr id="6" name="Picture 5">
            <a:extLst>
              <a:ext uri="{FF2B5EF4-FFF2-40B4-BE49-F238E27FC236}">
                <a16:creationId xmlns:a16="http://schemas.microsoft.com/office/drawing/2014/main" id="{FC700713-7CDE-4AE4-AF80-3CCA79FCDFD0}"/>
              </a:ext>
            </a:extLst>
          </p:cNvPr>
          <p:cNvPicPr>
            <a:picLocks noChangeAspect="1"/>
          </p:cNvPicPr>
          <p:nvPr/>
        </p:nvPicPr>
        <p:blipFill>
          <a:blip r:embed="rId3"/>
          <a:stretch>
            <a:fillRect/>
          </a:stretch>
        </p:blipFill>
        <p:spPr>
          <a:xfrm>
            <a:off x="1" y="526305"/>
            <a:ext cx="12192000" cy="6131354"/>
          </a:xfrm>
          <a:prstGeom prst="rect">
            <a:avLst/>
          </a:prstGeom>
        </p:spPr>
      </p:pic>
      <p:pic>
        <p:nvPicPr>
          <p:cNvPr id="4" name="Picture 3">
            <a:extLst>
              <a:ext uri="{FF2B5EF4-FFF2-40B4-BE49-F238E27FC236}">
                <a16:creationId xmlns:a16="http://schemas.microsoft.com/office/drawing/2014/main" id="{08874997-FD04-477A-892D-687EF3D05B57}"/>
              </a:ext>
            </a:extLst>
          </p:cNvPr>
          <p:cNvPicPr>
            <a:picLocks noChangeAspect="1"/>
          </p:cNvPicPr>
          <p:nvPr/>
        </p:nvPicPr>
        <p:blipFill>
          <a:blip r:embed="rId4"/>
          <a:stretch>
            <a:fillRect/>
          </a:stretch>
        </p:blipFill>
        <p:spPr>
          <a:xfrm>
            <a:off x="2912782" y="1128053"/>
            <a:ext cx="2078916" cy="841321"/>
          </a:xfrm>
          <a:prstGeom prst="rect">
            <a:avLst/>
          </a:prstGeom>
        </p:spPr>
      </p:pic>
      <p:pic>
        <p:nvPicPr>
          <p:cNvPr id="7" name="Picture 6">
            <a:extLst>
              <a:ext uri="{FF2B5EF4-FFF2-40B4-BE49-F238E27FC236}">
                <a16:creationId xmlns:a16="http://schemas.microsoft.com/office/drawing/2014/main" id="{53B205BC-BC6B-45A8-83BA-DA4C01F294EC}"/>
              </a:ext>
            </a:extLst>
          </p:cNvPr>
          <p:cNvPicPr>
            <a:picLocks noChangeAspect="1"/>
          </p:cNvPicPr>
          <p:nvPr/>
        </p:nvPicPr>
        <p:blipFill>
          <a:blip r:embed="rId5"/>
          <a:stretch>
            <a:fillRect/>
          </a:stretch>
        </p:blipFill>
        <p:spPr>
          <a:xfrm>
            <a:off x="9647555" y="3099511"/>
            <a:ext cx="2078916" cy="329489"/>
          </a:xfrm>
          <a:prstGeom prst="rect">
            <a:avLst/>
          </a:prstGeom>
        </p:spPr>
      </p:pic>
      <p:pic>
        <p:nvPicPr>
          <p:cNvPr id="8" name="Picture 7">
            <a:extLst>
              <a:ext uri="{FF2B5EF4-FFF2-40B4-BE49-F238E27FC236}">
                <a16:creationId xmlns:a16="http://schemas.microsoft.com/office/drawing/2014/main" id="{9CBE50DC-A239-4481-8488-8BB4F010900F}"/>
              </a:ext>
            </a:extLst>
          </p:cNvPr>
          <p:cNvPicPr>
            <a:picLocks noChangeAspect="1"/>
          </p:cNvPicPr>
          <p:nvPr/>
        </p:nvPicPr>
        <p:blipFill>
          <a:blip r:embed="rId6"/>
          <a:stretch>
            <a:fillRect/>
          </a:stretch>
        </p:blipFill>
        <p:spPr>
          <a:xfrm>
            <a:off x="9129395" y="3567087"/>
            <a:ext cx="1508125" cy="422489"/>
          </a:xfrm>
          <a:prstGeom prst="rect">
            <a:avLst/>
          </a:prstGeom>
        </p:spPr>
      </p:pic>
      <p:pic>
        <p:nvPicPr>
          <p:cNvPr id="9" name="Picture 8">
            <a:extLst>
              <a:ext uri="{FF2B5EF4-FFF2-40B4-BE49-F238E27FC236}">
                <a16:creationId xmlns:a16="http://schemas.microsoft.com/office/drawing/2014/main" id="{8D164453-E18F-4C61-B50A-5C5BBFABB944}"/>
              </a:ext>
            </a:extLst>
          </p:cNvPr>
          <p:cNvPicPr>
            <a:picLocks noChangeAspect="1"/>
          </p:cNvPicPr>
          <p:nvPr/>
        </p:nvPicPr>
        <p:blipFill>
          <a:blip r:embed="rId7"/>
          <a:stretch>
            <a:fillRect/>
          </a:stretch>
        </p:blipFill>
        <p:spPr>
          <a:xfrm>
            <a:off x="8592374" y="4107790"/>
            <a:ext cx="1055181" cy="437900"/>
          </a:xfrm>
          <a:prstGeom prst="rect">
            <a:avLst/>
          </a:prstGeom>
        </p:spPr>
      </p:pic>
      <p:pic>
        <p:nvPicPr>
          <p:cNvPr id="10" name="Picture 9">
            <a:extLst>
              <a:ext uri="{FF2B5EF4-FFF2-40B4-BE49-F238E27FC236}">
                <a16:creationId xmlns:a16="http://schemas.microsoft.com/office/drawing/2014/main" id="{B2D93964-C9F6-4646-B183-07A8F58C6061}"/>
              </a:ext>
            </a:extLst>
          </p:cNvPr>
          <p:cNvPicPr>
            <a:picLocks noChangeAspect="1"/>
          </p:cNvPicPr>
          <p:nvPr/>
        </p:nvPicPr>
        <p:blipFill>
          <a:blip r:embed="rId8"/>
          <a:stretch>
            <a:fillRect/>
          </a:stretch>
        </p:blipFill>
        <p:spPr>
          <a:xfrm>
            <a:off x="6096000" y="5208911"/>
            <a:ext cx="1280160" cy="381721"/>
          </a:xfrm>
          <a:prstGeom prst="rect">
            <a:avLst/>
          </a:prstGeom>
        </p:spPr>
      </p:pic>
      <p:pic>
        <p:nvPicPr>
          <p:cNvPr id="11" name="Picture 10">
            <a:extLst>
              <a:ext uri="{FF2B5EF4-FFF2-40B4-BE49-F238E27FC236}">
                <a16:creationId xmlns:a16="http://schemas.microsoft.com/office/drawing/2014/main" id="{26864FFE-F522-46DF-BEA4-0695D55BF1E5}"/>
              </a:ext>
            </a:extLst>
          </p:cNvPr>
          <p:cNvPicPr>
            <a:picLocks noChangeAspect="1"/>
          </p:cNvPicPr>
          <p:nvPr/>
        </p:nvPicPr>
        <p:blipFill>
          <a:blip r:embed="rId9"/>
          <a:stretch>
            <a:fillRect/>
          </a:stretch>
        </p:blipFill>
        <p:spPr>
          <a:xfrm>
            <a:off x="5909796" y="1554085"/>
            <a:ext cx="1048048" cy="830578"/>
          </a:xfrm>
          <a:prstGeom prst="rect">
            <a:avLst/>
          </a:prstGeom>
        </p:spPr>
      </p:pic>
      <p:pic>
        <p:nvPicPr>
          <p:cNvPr id="12" name="Picture 11">
            <a:extLst>
              <a:ext uri="{FF2B5EF4-FFF2-40B4-BE49-F238E27FC236}">
                <a16:creationId xmlns:a16="http://schemas.microsoft.com/office/drawing/2014/main" id="{67E4DE20-9F01-4023-BF08-DB4D0C8061EC}"/>
              </a:ext>
            </a:extLst>
          </p:cNvPr>
          <p:cNvPicPr>
            <a:picLocks noChangeAspect="1"/>
          </p:cNvPicPr>
          <p:nvPr/>
        </p:nvPicPr>
        <p:blipFill>
          <a:blip r:embed="rId10"/>
          <a:stretch>
            <a:fillRect/>
          </a:stretch>
        </p:blipFill>
        <p:spPr>
          <a:xfrm>
            <a:off x="3626971" y="2558728"/>
            <a:ext cx="1870710" cy="480516"/>
          </a:xfrm>
          <a:prstGeom prst="rect">
            <a:avLst/>
          </a:prstGeom>
        </p:spPr>
      </p:pic>
      <p:pic>
        <p:nvPicPr>
          <p:cNvPr id="14" name="Picture 13">
            <a:extLst>
              <a:ext uri="{FF2B5EF4-FFF2-40B4-BE49-F238E27FC236}">
                <a16:creationId xmlns:a16="http://schemas.microsoft.com/office/drawing/2014/main" id="{9B25014C-A6B7-4C5F-8529-6D11C22BB00E}"/>
              </a:ext>
            </a:extLst>
          </p:cNvPr>
          <p:cNvPicPr>
            <a:picLocks noChangeAspect="1"/>
          </p:cNvPicPr>
          <p:nvPr/>
        </p:nvPicPr>
        <p:blipFill>
          <a:blip r:embed="rId11"/>
          <a:stretch>
            <a:fillRect/>
          </a:stretch>
        </p:blipFill>
        <p:spPr>
          <a:xfrm>
            <a:off x="465529" y="3384242"/>
            <a:ext cx="1873245" cy="480517"/>
          </a:xfrm>
          <a:prstGeom prst="rect">
            <a:avLst/>
          </a:prstGeom>
        </p:spPr>
      </p:pic>
      <p:pic>
        <p:nvPicPr>
          <p:cNvPr id="15" name="Picture 14">
            <a:extLst>
              <a:ext uri="{FF2B5EF4-FFF2-40B4-BE49-F238E27FC236}">
                <a16:creationId xmlns:a16="http://schemas.microsoft.com/office/drawing/2014/main" id="{5EBB978D-AA04-46D9-A19A-E93BD5F5C726}"/>
              </a:ext>
            </a:extLst>
          </p:cNvPr>
          <p:cNvPicPr>
            <a:picLocks noChangeAspect="1"/>
          </p:cNvPicPr>
          <p:nvPr/>
        </p:nvPicPr>
        <p:blipFill>
          <a:blip r:embed="rId12"/>
          <a:stretch>
            <a:fillRect/>
          </a:stretch>
        </p:blipFill>
        <p:spPr>
          <a:xfrm>
            <a:off x="540057" y="3986482"/>
            <a:ext cx="2028845" cy="480516"/>
          </a:xfrm>
          <a:prstGeom prst="rect">
            <a:avLst/>
          </a:prstGeom>
        </p:spPr>
      </p:pic>
      <p:pic>
        <p:nvPicPr>
          <p:cNvPr id="16" name="Picture 15">
            <a:extLst>
              <a:ext uri="{FF2B5EF4-FFF2-40B4-BE49-F238E27FC236}">
                <a16:creationId xmlns:a16="http://schemas.microsoft.com/office/drawing/2014/main" id="{ED6A1FAA-A3C4-4B06-BFAF-AECDF62D3C93}"/>
              </a:ext>
            </a:extLst>
          </p:cNvPr>
          <p:cNvPicPr>
            <a:picLocks noChangeAspect="1"/>
          </p:cNvPicPr>
          <p:nvPr/>
        </p:nvPicPr>
        <p:blipFill>
          <a:blip r:embed="rId13"/>
          <a:stretch>
            <a:fillRect/>
          </a:stretch>
        </p:blipFill>
        <p:spPr>
          <a:xfrm>
            <a:off x="1705796" y="4644198"/>
            <a:ext cx="1206986" cy="631782"/>
          </a:xfrm>
          <a:prstGeom prst="rect">
            <a:avLst/>
          </a:prstGeom>
        </p:spPr>
      </p:pic>
    </p:spTree>
    <p:extLst>
      <p:ext uri="{BB962C8B-B14F-4D97-AF65-F5344CB8AC3E}">
        <p14:creationId xmlns:p14="http://schemas.microsoft.com/office/powerpoint/2010/main" val="1908060653"/>
      </p:ext>
    </p:extLst>
  </p:cSld>
  <p:clrMapOvr>
    <a:masterClrMapping/>
  </p:clrMapOvr>
</p:sld>
</file>

<file path=ppt/theme/theme1.xml><?xml version="1.0" encoding="utf-8"?>
<a:theme xmlns:a="http://schemas.openxmlformats.org/drawingml/2006/main" name="1_Office Theme">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9757</TotalTime>
  <Words>1492</Words>
  <Application>Microsoft Office PowerPoint</Application>
  <PresentationFormat>Widescreen</PresentationFormat>
  <Paragraphs>277</Paragraphs>
  <Slides>34</Slides>
  <Notes>13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34</vt:i4>
      </vt:variant>
    </vt:vector>
  </HeadingPairs>
  <TitlesOfParts>
    <vt:vector size="42" baseType="lpstr">
      <vt:lpstr>ＭＳ Ｐゴシック</vt:lpstr>
      <vt:lpstr>Arial</vt:lpstr>
      <vt:lpstr>Calibri</vt:lpstr>
      <vt:lpstr>Cambria</vt:lpstr>
      <vt:lpstr>Times</vt:lpstr>
      <vt:lpstr>Times New Roman</vt:lpstr>
      <vt:lpstr>Wingdings</vt:lpstr>
      <vt:lpstr>1_Office Theme</vt:lpstr>
      <vt:lpstr> </vt:lpstr>
      <vt:lpstr>Early Pregnancy Renal Anhydramnios  (EPRA)</vt:lpstr>
      <vt:lpstr>EPRA: 100% lethality from respiratory failure</vt:lpstr>
      <vt:lpstr>Serial amnioinfusions for CoBRA: successful case</vt:lpstr>
      <vt:lpstr>Serial amnioinfusions for Early Fetal Renal Failure (FRF): 2 successful cases</vt:lpstr>
      <vt:lpstr>PowerPoint Presentation</vt:lpstr>
      <vt:lpstr>Multicenter phase trial</vt:lpstr>
      <vt:lpstr>PowerPoint Presentation</vt:lpstr>
      <vt:lpstr>PowerPoint Presentation</vt:lpstr>
      <vt:lpstr>Trial Design</vt:lpstr>
      <vt:lpstr>Mandatory multidisciplinary consults</vt:lpstr>
      <vt:lpstr>Early Pregnancy Renal Anhydramnios confirmation</vt:lpstr>
      <vt:lpstr>North American Fetal Therapy Network Endorsed: 10/2018</vt:lpstr>
      <vt:lpstr>RAFT Enrollment Targets</vt:lpstr>
      <vt:lpstr>PowerPoint Presentation</vt:lpstr>
      <vt:lpstr>PowerPoint Presentation</vt:lpstr>
      <vt:lpstr>Fetal Echocardiograms</vt:lpstr>
      <vt:lpstr>Fetal MRI</vt:lpstr>
      <vt:lpstr>Amniotic fluid Biobanking</vt:lpstr>
      <vt:lpstr>Following Delivery</vt:lpstr>
      <vt:lpstr>Overall structure of study team</vt:lpstr>
      <vt:lpstr>Clinical Coordinating Center (CCC)</vt:lpstr>
      <vt:lpstr>Data Coordinating Center (DCC)</vt:lpstr>
      <vt:lpstr>EDC: REDCap</vt:lpstr>
      <vt:lpstr>Data Safety Monitoring Committee</vt:lpstr>
      <vt:lpstr>DSMB Convened July 2022 </vt:lpstr>
      <vt:lpstr>DSMB Recommendations- July 2022</vt:lpstr>
      <vt:lpstr>DSMB Recommendations</vt:lpstr>
      <vt:lpstr>Long-term follow-up of RAFT participants</vt:lpstr>
      <vt:lpstr>PowerPoint Presentation</vt:lpstr>
      <vt:lpstr>Pediatric data</vt:lpstr>
      <vt:lpstr>NAPRTCS</vt:lpstr>
      <vt:lpstr>PowerPoint Presentation</vt:lpstr>
      <vt:lpstr>Consent Training for RAFT Team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Renal Anhydramnios Fetal Therapy (RAFT) Clinical Trial</dc:title>
  <dc:creator>SOHAM</dc:creator>
  <cp:lastModifiedBy>Joslynn Watkins</cp:lastModifiedBy>
  <cp:revision>112</cp:revision>
  <dcterms:created xsi:type="dcterms:W3CDTF">2020-03-31T21:00:26Z</dcterms:created>
  <dcterms:modified xsi:type="dcterms:W3CDTF">2022-12-13T19:41:33Z</dcterms:modified>
</cp:coreProperties>
</file>