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21"/>
  </p:notesMasterIdLst>
  <p:sldIdLst>
    <p:sldId id="279" r:id="rId4"/>
    <p:sldId id="280" r:id="rId5"/>
    <p:sldId id="256" r:id="rId6"/>
    <p:sldId id="310" r:id="rId7"/>
    <p:sldId id="311" r:id="rId8"/>
    <p:sldId id="312" r:id="rId9"/>
    <p:sldId id="264" r:id="rId10"/>
    <p:sldId id="259" r:id="rId11"/>
    <p:sldId id="268" r:id="rId12"/>
    <p:sldId id="269" r:id="rId13"/>
    <p:sldId id="267" r:id="rId14"/>
    <p:sldId id="261" r:id="rId15"/>
    <p:sldId id="262" r:id="rId16"/>
    <p:sldId id="313" r:id="rId17"/>
    <p:sldId id="314" r:id="rId18"/>
    <p:sldId id="315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70" autoAdjust="0"/>
  </p:normalViewPr>
  <p:slideViewPr>
    <p:cSldViewPr snapToGrid="0">
      <p:cViewPr varScale="1">
        <p:scale>
          <a:sx n="81" d="100"/>
          <a:sy n="81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7BA2-6530-41DE-A2AE-8C377347132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8BE7-EA39-41E1-80BA-DD6C2E4B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BE7-EA39-41E1-80BA-DD6C2E4B2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5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23851"/>
            <a:ext cx="5283200" cy="2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2" y="2921000"/>
            <a:ext cx="10401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2" y="41021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2200" y="5562600"/>
            <a:ext cx="2540000" cy="4572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8684A61E-6016-4729-AC9E-5B284B8A76D2}" type="datetime1">
              <a:rPr lang="en-US" altLang="en-US"/>
              <a:pPr/>
              <a:t>12/16/2022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406402-F5B8-403E-B0FA-2984BE3A04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B439A-A6FE-4FAA-A721-6C013DD764C9}" type="datetime1">
              <a:rPr lang="en-US" altLang="en-US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C3B5F-11BE-4C45-BC96-440CC69698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5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5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51E7C-FD03-41F9-83EC-0673BB18AB15}" type="datetime1">
              <a:rPr lang="en-US" altLang="en-US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38E1-EC8F-4C69-B37E-DA0DD79C0DC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58"/>
            <a:ext cx="10515600" cy="845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4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3C302-BC22-4B76-87FE-1B2C19C13F34}" type="datetime1">
              <a:rPr lang="en-US" altLang="en-US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DF7E-CC51-4FAD-87BE-05E423C10C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90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7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3D4E5E2-CF41-47B2-9F50-8E509C9A95B2}"/>
              </a:ext>
            </a:extLst>
          </p:cNvPr>
          <p:cNvGrpSpPr/>
          <p:nvPr userDrawn="1"/>
        </p:nvGrpSpPr>
        <p:grpSpPr>
          <a:xfrm>
            <a:off x="376199" y="1131290"/>
            <a:ext cx="2481539" cy="2845072"/>
            <a:chOff x="449781" y="731902"/>
            <a:chExt cx="2481539" cy="28450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C4D1C1-96FF-4B5E-B7DD-A50D49276E83}"/>
                </a:ext>
              </a:extLst>
            </p:cNvPr>
            <p:cNvSpPr/>
            <p:nvPr userDrawn="1"/>
          </p:nvSpPr>
          <p:spPr>
            <a:xfrm>
              <a:off x="1193960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012E6F-AA94-4B9B-B931-BB7EF01CF600}"/>
                </a:ext>
              </a:extLst>
            </p:cNvPr>
            <p:cNvGrpSpPr/>
            <p:nvPr userDrawn="1"/>
          </p:nvGrpSpPr>
          <p:grpSpPr>
            <a:xfrm>
              <a:off x="449781" y="731902"/>
              <a:ext cx="990600" cy="2845072"/>
              <a:chOff x="310246" y="679523"/>
              <a:chExt cx="990600" cy="2845072"/>
            </a:xfrm>
          </p:grpSpPr>
          <p:sp>
            <p:nvSpPr>
              <p:cNvPr id="23" name="Flowchart: Display 22">
                <a:extLst>
                  <a:ext uri="{FF2B5EF4-FFF2-40B4-BE49-F238E27FC236}">
                    <a16:creationId xmlns:a16="http://schemas.microsoft.com/office/drawing/2014/main" id="{06ACE013-89A3-4AEB-A597-B259D50DE211}"/>
                  </a:ext>
                </a:extLst>
              </p:cNvPr>
              <p:cNvSpPr/>
              <p:nvPr userDrawn="1"/>
            </p:nvSpPr>
            <p:spPr>
              <a:xfrm rot="16200000">
                <a:off x="289079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42F02DED-3AF6-42D6-8F14-3D482EA27166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E00D23-23DB-450E-8342-BF40414DBB9A}"/>
                  </a:ext>
                </a:extLst>
              </p:cNvPr>
              <p:cNvCxnSpPr>
                <a:stCxn id="23" idx="1"/>
                <a:endCxn id="24" idx="7"/>
              </p:cNvCxnSpPr>
              <p:nvPr userDrawn="1"/>
            </p:nvCxnSpPr>
            <p:spPr>
              <a:xfrm flipH="1">
                <a:off x="805528" y="1712457"/>
                <a:ext cx="18" cy="1511107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B465149-90D5-4AA1-919B-893CAE488574}"/>
              </a:ext>
            </a:extLst>
          </p:cNvPr>
          <p:cNvSpPr/>
          <p:nvPr userDrawn="1"/>
        </p:nvSpPr>
        <p:spPr>
          <a:xfrm>
            <a:off x="1120378" y="230176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E75E0F-91D4-48B9-B8D7-50C65E859BA3}"/>
              </a:ext>
            </a:extLst>
          </p:cNvPr>
          <p:cNvGrpSpPr/>
          <p:nvPr userDrawn="1"/>
        </p:nvGrpSpPr>
        <p:grpSpPr>
          <a:xfrm>
            <a:off x="2636182" y="3724159"/>
            <a:ext cx="2481241" cy="2845072"/>
            <a:chOff x="3580478" y="3327592"/>
            <a:chExt cx="2481241" cy="2845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D68C0D-A017-45D6-BB27-9B3E06DDB704}"/>
                </a:ext>
              </a:extLst>
            </p:cNvPr>
            <p:cNvSpPr/>
            <p:nvPr userDrawn="1"/>
          </p:nvSpPr>
          <p:spPr>
            <a:xfrm>
              <a:off x="4324359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595E80-B3F5-4BDF-9674-17BA742BFCD8}"/>
                </a:ext>
              </a:extLst>
            </p:cNvPr>
            <p:cNvGrpSpPr/>
            <p:nvPr userDrawn="1"/>
          </p:nvGrpSpPr>
          <p:grpSpPr>
            <a:xfrm rot="10800000">
              <a:off x="3580478" y="3327592"/>
              <a:ext cx="990600" cy="2845072"/>
              <a:chOff x="310245" y="679523"/>
              <a:chExt cx="990600" cy="2845072"/>
            </a:xfrm>
          </p:grpSpPr>
          <p:sp>
            <p:nvSpPr>
              <p:cNvPr id="37" name="Flowchart: Display 36">
                <a:extLst>
                  <a:ext uri="{FF2B5EF4-FFF2-40B4-BE49-F238E27FC236}">
                    <a16:creationId xmlns:a16="http://schemas.microsoft.com/office/drawing/2014/main" id="{0EB63076-286D-42D4-B6E3-150127BB011E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08388872-548B-4F74-8ADA-BA79278B29D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367834-D910-4D8A-AE27-D24B90B8FED9}"/>
                  </a:ext>
                </a:extLst>
              </p:cNvPr>
              <p:cNvCxnSpPr>
                <a:stCxn id="37" idx="1"/>
                <a:endCxn id="38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CF13D38-5B6A-4696-A3FC-685C7C5C2F98}"/>
              </a:ext>
            </a:extLst>
          </p:cNvPr>
          <p:cNvSpPr/>
          <p:nvPr userDrawn="1"/>
        </p:nvSpPr>
        <p:spPr>
          <a:xfrm>
            <a:off x="3380063" y="4113787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E4BCAD-9B1F-4FCE-B6D6-D4263D7192A8}"/>
              </a:ext>
            </a:extLst>
          </p:cNvPr>
          <p:cNvGrpSpPr/>
          <p:nvPr userDrawn="1"/>
        </p:nvGrpSpPr>
        <p:grpSpPr>
          <a:xfrm>
            <a:off x="4895867" y="1131290"/>
            <a:ext cx="2480925" cy="2845072"/>
            <a:chOff x="5595782" y="731902"/>
            <a:chExt cx="2480925" cy="284507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F40056-7D5D-434C-A112-A71B3AC1C5FB}"/>
                </a:ext>
              </a:extLst>
            </p:cNvPr>
            <p:cNvSpPr/>
            <p:nvPr userDrawn="1"/>
          </p:nvSpPr>
          <p:spPr>
            <a:xfrm>
              <a:off x="6339347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9BC877-8213-4692-9A4D-FD7B88E7C5A6}"/>
                </a:ext>
              </a:extLst>
            </p:cNvPr>
            <p:cNvGrpSpPr/>
            <p:nvPr userDrawn="1"/>
          </p:nvGrpSpPr>
          <p:grpSpPr>
            <a:xfrm>
              <a:off x="5595782" y="731902"/>
              <a:ext cx="990600" cy="2845072"/>
              <a:chOff x="310245" y="679523"/>
              <a:chExt cx="990600" cy="2845072"/>
            </a:xfrm>
          </p:grpSpPr>
          <p:sp>
            <p:nvSpPr>
              <p:cNvPr id="29" name="Flowchart: Display 28">
                <a:extLst>
                  <a:ext uri="{FF2B5EF4-FFF2-40B4-BE49-F238E27FC236}">
                    <a16:creationId xmlns:a16="http://schemas.microsoft.com/office/drawing/2014/main" id="{1AE2468A-ED10-4324-82BB-5A0BA4827E36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E56C60B5-1DC8-4DF5-8C79-7D0234192ECE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8426C8-666D-4D49-A5A2-EF7D4925E701}"/>
                  </a:ext>
                </a:extLst>
              </p:cNvPr>
              <p:cNvCxnSpPr>
                <a:stCxn id="29" idx="1"/>
                <a:endCxn id="30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4AC8F75-168C-4C68-93A4-C49CE0D72DA1}"/>
              </a:ext>
            </a:extLst>
          </p:cNvPr>
          <p:cNvSpPr/>
          <p:nvPr userDrawn="1"/>
        </p:nvSpPr>
        <p:spPr>
          <a:xfrm>
            <a:off x="5639097" y="2301765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47600A-5704-4A90-840D-E9311F4AB54B}"/>
              </a:ext>
            </a:extLst>
          </p:cNvPr>
          <p:cNvGrpSpPr/>
          <p:nvPr userDrawn="1"/>
        </p:nvGrpSpPr>
        <p:grpSpPr>
          <a:xfrm>
            <a:off x="7155235" y="3724159"/>
            <a:ext cx="2480925" cy="2845072"/>
            <a:chOff x="7610770" y="3314261"/>
            <a:chExt cx="2480925" cy="28450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844AA0-BA69-42F2-A1E9-31E3350B1AF0}"/>
                </a:ext>
              </a:extLst>
            </p:cNvPr>
            <p:cNvSpPr/>
            <p:nvPr userDrawn="1"/>
          </p:nvSpPr>
          <p:spPr>
            <a:xfrm>
              <a:off x="8354335" y="3319709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BA44D-2835-4C9E-910A-11ED332B2023}"/>
                </a:ext>
              </a:extLst>
            </p:cNvPr>
            <p:cNvGrpSpPr/>
            <p:nvPr userDrawn="1"/>
          </p:nvGrpSpPr>
          <p:grpSpPr>
            <a:xfrm rot="10800000">
              <a:off x="7610770" y="3314261"/>
              <a:ext cx="990600" cy="2845072"/>
              <a:chOff x="310245" y="679523"/>
              <a:chExt cx="990600" cy="2845072"/>
            </a:xfrm>
          </p:grpSpPr>
          <p:sp>
            <p:nvSpPr>
              <p:cNvPr id="41" name="Flowchart: Display 40">
                <a:extLst>
                  <a:ext uri="{FF2B5EF4-FFF2-40B4-BE49-F238E27FC236}">
                    <a16:creationId xmlns:a16="http://schemas.microsoft.com/office/drawing/2014/main" id="{7968DDF3-A7FB-4CFF-BEDD-FAFD948222BF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8C0014C3-F16F-45C3-A70C-39FE594E42B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F903941-6F22-4289-9EBA-80BACB317BE3}"/>
                  </a:ext>
                </a:extLst>
              </p:cNvPr>
              <p:cNvCxnSpPr>
                <a:stCxn id="41" idx="1"/>
                <a:endCxn id="42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8EA4B40-CEB6-4259-861F-2BB19B0C5D63}"/>
              </a:ext>
            </a:extLst>
          </p:cNvPr>
          <p:cNvSpPr/>
          <p:nvPr userDrawn="1"/>
        </p:nvSpPr>
        <p:spPr>
          <a:xfrm>
            <a:off x="7898800" y="411378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B0FD183-4A42-4F94-A86E-8EE0AD03C1B1}"/>
              </a:ext>
            </a:extLst>
          </p:cNvPr>
          <p:cNvGrpSpPr/>
          <p:nvPr userDrawn="1"/>
        </p:nvGrpSpPr>
        <p:grpSpPr>
          <a:xfrm>
            <a:off x="9414603" y="1155569"/>
            <a:ext cx="2480327" cy="2845072"/>
            <a:chOff x="9626356" y="731902"/>
            <a:chExt cx="2480327" cy="28450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08103C-D37D-4AAA-80F7-3877C6552414}"/>
                </a:ext>
              </a:extLst>
            </p:cNvPr>
            <p:cNvSpPr/>
            <p:nvPr userDrawn="1"/>
          </p:nvSpPr>
          <p:spPr>
            <a:xfrm>
              <a:off x="10369323" y="3314261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7E66A5-9DFC-46F8-9BA6-4E9C6FFCD9E6}"/>
                </a:ext>
              </a:extLst>
            </p:cNvPr>
            <p:cNvGrpSpPr/>
            <p:nvPr userDrawn="1"/>
          </p:nvGrpSpPr>
          <p:grpSpPr>
            <a:xfrm>
              <a:off x="9626356" y="731902"/>
              <a:ext cx="990600" cy="2845072"/>
              <a:chOff x="310245" y="679523"/>
              <a:chExt cx="990600" cy="2845072"/>
            </a:xfrm>
          </p:grpSpPr>
          <p:sp>
            <p:nvSpPr>
              <p:cNvPr id="33" name="Flowchart: Display 32">
                <a:extLst>
                  <a:ext uri="{FF2B5EF4-FFF2-40B4-BE49-F238E27FC236}">
                    <a16:creationId xmlns:a16="http://schemas.microsoft.com/office/drawing/2014/main" id="{F8DEB042-6E53-476C-AD3B-7519E164C260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C26BCFD1-554C-453E-BC94-2AD7F124C78B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E163B23-5612-4951-92C2-FB0F3EA60BA3}"/>
                  </a:ext>
                </a:extLst>
              </p:cNvPr>
              <p:cNvCxnSpPr>
                <a:stCxn id="33" idx="1"/>
                <a:endCxn id="34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6CCC78-344D-47D6-9D62-298F4C27B177}"/>
              </a:ext>
            </a:extLst>
          </p:cNvPr>
          <p:cNvSpPr/>
          <p:nvPr userDrawn="1"/>
        </p:nvSpPr>
        <p:spPr>
          <a:xfrm>
            <a:off x="10126864" y="2301764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B67CD72-3E2F-4B3D-8FEE-7EA9FC7E6F0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20775" y="3987800"/>
            <a:ext cx="1585913" cy="468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0" name="Text Placeholder 68">
            <a:extLst>
              <a:ext uri="{FF2B5EF4-FFF2-40B4-BE49-F238E27FC236}">
                <a16:creationId xmlns:a16="http://schemas.microsoft.com/office/drawing/2014/main" id="{F38E8D57-85C5-48AB-9DB1-A8FDE958D98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71465" y="3226676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4198F121-2094-4414-B727-1ABF6D156D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62270" y="4052290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E3FC3CFE-62A4-403C-9E5E-92826237892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97804" y="3213649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65C03126-CE58-4E57-A3FC-BB298EE1079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83646" y="4025190"/>
            <a:ext cx="1556251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A051197C-E077-4731-B77B-6E25FE6DB89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120775" y="2427889"/>
            <a:ext cx="1728788" cy="1156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74">
            <a:extLst>
              <a:ext uri="{FF2B5EF4-FFF2-40B4-BE49-F238E27FC236}">
                <a16:creationId xmlns:a16="http://schemas.microsoft.com/office/drawing/2014/main" id="{94E15A42-1C1B-41C1-98D7-5F862CABEA8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371465" y="4225158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74">
            <a:extLst>
              <a:ext uri="{FF2B5EF4-FFF2-40B4-BE49-F238E27FC236}">
                <a16:creationId xmlns:a16="http://schemas.microsoft.com/office/drawing/2014/main" id="{4E361932-4C94-4975-A440-9F74D084790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643383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Text Placeholder 74">
            <a:extLst>
              <a:ext uri="{FF2B5EF4-FFF2-40B4-BE49-F238E27FC236}">
                <a16:creationId xmlns:a16="http://schemas.microsoft.com/office/drawing/2014/main" id="{D3C6EF22-CA89-422B-8C85-459BCA9532FA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889407" y="4225157"/>
            <a:ext cx="1728788" cy="117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74">
            <a:extLst>
              <a:ext uri="{FF2B5EF4-FFF2-40B4-BE49-F238E27FC236}">
                <a16:creationId xmlns:a16="http://schemas.microsoft.com/office/drawing/2014/main" id="{13BE834B-38E1-42BC-8467-6B0BE1838179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26864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itle 79">
            <a:extLst>
              <a:ext uri="{FF2B5EF4-FFF2-40B4-BE49-F238E27FC236}">
                <a16:creationId xmlns:a16="http://schemas.microsoft.com/office/drawing/2014/main" id="{B01B37D2-6ED5-4AE0-9451-213B7C437A4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89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79">
            <a:extLst>
              <a:ext uri="{FF2B5EF4-FFF2-40B4-BE49-F238E27FC236}">
                <a16:creationId xmlns:a16="http://schemas.microsoft.com/office/drawing/2014/main" id="{0B6CE40A-88CB-40F3-A0BB-7883163A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518C6E-B667-49F1-9655-F69C288C4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2892" y="2254568"/>
            <a:ext cx="9466217" cy="2348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0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5B201-D76E-4A0F-8FA8-C7C18D0B5824}" type="datetime1">
              <a:rPr lang="en-US" altLang="en-US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AF13-B4C7-4D13-AF55-609DAF2FAA9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5A2AE-5C86-4A57-9133-D3B38955A6B8}" type="datetime1">
              <a:rPr lang="en-US" altLang="en-US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F038-DEC5-4872-863A-7B6EBDEAAE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3068B-D695-4785-8C31-EE4362615DF3}" type="datetime1">
              <a:rPr lang="en-US" altLang="en-US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00190-B6AC-4A94-8407-23A45658EE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198CF-80AD-49D8-AF00-19BD36E91711}" type="datetime1">
              <a:rPr lang="en-US" altLang="en-US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09746-2FC5-4BAA-80F1-DA2FF5940BC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F2715-FC05-45EE-A711-7E7A1BCD2CA0}" type="datetime1">
              <a:rPr lang="en-US" altLang="en-US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EF8A-B23B-4A99-9667-1083255E680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5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46124-A335-49E8-99CD-D780B5AC5F38}" type="datetime1">
              <a:rPr lang="en-US" altLang="en-US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3B26-8DAC-469E-B51E-CD47ABE667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3A974-FBF2-4CB5-A94C-B19E822CB57A}" type="datetime1">
              <a:rPr lang="en-US" altLang="en-US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CE37-F80D-4E03-AB02-0A72C96EEF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079500" y="391584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F3B3D3-7137-4639-BD72-4B734A3FE77C}" type="datetime1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12/16/2022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656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8900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C9CF6A-5FFC-4772-89D9-A5B2DCD1F755}" type="slidenum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2" name="Picture 8" descr="JHM_2C_R_H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64584"/>
            <a:ext cx="2438400" cy="11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bg1"/>
          </a:solidFill>
          <a:latin typeface="+mn-lt"/>
          <a:ea typeface="ＭＳ Ｐゴシック" charset="-128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bg1"/>
          </a:solidFill>
          <a:latin typeface="+mn-lt"/>
          <a:ea typeface="ＭＳ Ｐゴシック" charset="-128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5457"/>
            <a:ext cx="10515600" cy="92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3337"/>
            <a:ext cx="10515600" cy="45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0C07-B2F1-4D8C-91F3-1F6C64193200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841C6A-977B-4823-A801-ECB73D3A8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8" y="2988258"/>
            <a:ext cx="10401300" cy="1143000"/>
          </a:xfrm>
        </p:spPr>
        <p:txBody>
          <a:bodyPr/>
          <a:lstStyle/>
          <a:p>
            <a:r>
              <a:rPr lang="en-US" dirty="0"/>
              <a:t>RAFT Monthly All-Sites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B2AFB63-780C-4399-A100-A45481F3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8" y="4275429"/>
            <a:ext cx="10401300" cy="914400"/>
          </a:xfrm>
        </p:spPr>
        <p:txBody>
          <a:bodyPr/>
          <a:lstStyle/>
          <a:p>
            <a:r>
              <a:rPr lang="en-US" dirty="0"/>
              <a:t>December 19, 2022, 10-11 am 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B9551-7464-4C84-AA2C-6275ECFC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09746-2FC5-4BAA-80F1-DA2FF5940BC5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7E2BE-B59B-4DC3-A1A0-C0D53A85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78" y="2001772"/>
            <a:ext cx="225994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795F-78AE-47B7-A62A-A0ED65B7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Pre-Screen Failure Primary Reasons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73C637-2125-4929-BAC7-0668002EA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424145"/>
              </p:ext>
            </p:extLst>
          </p:nvPr>
        </p:nvGraphicFramePr>
        <p:xfrm>
          <a:off x="2669296" y="1302327"/>
          <a:ext cx="5283214" cy="5144643"/>
        </p:xfrm>
        <a:graphic>
          <a:graphicData uri="http://schemas.openxmlformats.org/drawingml/2006/table">
            <a:tbl>
              <a:tblPr/>
              <a:tblGrid>
                <a:gridCol w="3221676">
                  <a:extLst>
                    <a:ext uri="{9D8B030D-6E8A-4147-A177-3AD203B41FA5}">
                      <a16:colId xmlns:a16="http://schemas.microsoft.com/office/drawing/2014/main" val="49706095"/>
                    </a:ext>
                  </a:extLst>
                </a:gridCol>
                <a:gridCol w="2061538">
                  <a:extLst>
                    <a:ext uri="{9D8B030D-6E8A-4147-A177-3AD203B41FA5}">
                      <a16:colId xmlns:a16="http://schemas.microsoft.com/office/drawing/2014/main" val="4214636721"/>
                    </a:ext>
                  </a:extLst>
                </a:gridCol>
              </a:tblGrid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Pre-Screen Failure Reason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856776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[Blank]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820189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Amniotic fluid present after 22 weeks​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76725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Evidence of abruption placentae​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742221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Maternal age &lt; 18 years​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106962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Maternal depression​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734209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congenital anomalies of the fetus​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711757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gestation​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87033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728784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 declined participation​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690309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PPROM​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97206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Pursuing termination​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140272"/>
                  </a:ext>
                </a:extLst>
              </a:tr>
              <a:tr h="4359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Referral came too close to 26w GA to complete screening​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12491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Referred to another RAFT site​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251047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 maternal co-morbid factors​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502547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Suspect genetic abnormality​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06844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Unable to get insurance authorization​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052556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Unable to recruit due to COVID-19​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644081"/>
                  </a:ext>
                </a:extLst>
              </a:tr>
              <a:tr h="2615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Unable to travel or unwilling to relocate​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14​</a:t>
                      </a:r>
                      <a:endParaRPr lang="en-US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496" marR="76496" marT="38248" marB="38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32067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07EEC34-38F8-41AB-BDCA-FA688D93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056" y="21267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6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4CC6-CD30-472F-AE03-62A5247F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Failure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A4804D-752D-4B5A-A5D0-CAB533B98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7" y="1638266"/>
            <a:ext cx="9843626" cy="46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Deviations and Adverse Events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15A11E-953D-4206-8F11-019FA88CB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31399"/>
              </p:ext>
            </p:extLst>
          </p:nvPr>
        </p:nvGraphicFramePr>
        <p:xfrm>
          <a:off x="512466" y="1491382"/>
          <a:ext cx="10841332" cy="4525860"/>
        </p:xfrm>
        <a:graphic>
          <a:graphicData uri="http://schemas.openxmlformats.org/drawingml/2006/table">
            <a:tbl>
              <a:tblPr/>
              <a:tblGrid>
                <a:gridCol w="3662878">
                  <a:extLst>
                    <a:ext uri="{9D8B030D-6E8A-4147-A177-3AD203B41FA5}">
                      <a16:colId xmlns:a16="http://schemas.microsoft.com/office/drawing/2014/main" val="96051775"/>
                    </a:ext>
                  </a:extLst>
                </a:gridCol>
                <a:gridCol w="1551567">
                  <a:extLst>
                    <a:ext uri="{9D8B030D-6E8A-4147-A177-3AD203B41FA5}">
                      <a16:colId xmlns:a16="http://schemas.microsoft.com/office/drawing/2014/main" val="4186851228"/>
                    </a:ext>
                  </a:extLst>
                </a:gridCol>
                <a:gridCol w="1600667">
                  <a:extLst>
                    <a:ext uri="{9D8B030D-6E8A-4147-A177-3AD203B41FA5}">
                      <a16:colId xmlns:a16="http://schemas.microsoft.com/office/drawing/2014/main" val="3523769524"/>
                    </a:ext>
                  </a:extLst>
                </a:gridCol>
                <a:gridCol w="2062210">
                  <a:extLst>
                    <a:ext uri="{9D8B030D-6E8A-4147-A177-3AD203B41FA5}">
                      <a16:colId xmlns:a16="http://schemas.microsoft.com/office/drawing/2014/main" val="4014718934"/>
                    </a:ext>
                  </a:extLst>
                </a:gridCol>
                <a:gridCol w="1964010">
                  <a:extLst>
                    <a:ext uri="{9D8B030D-6E8A-4147-A177-3AD203B41FA5}">
                      <a16:colId xmlns:a16="http://schemas.microsoft.com/office/drawing/2014/main" val="2245198621"/>
                    </a:ext>
                  </a:extLst>
                </a:gridCol>
              </a:tblGrid>
              <a:tr h="55426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Enrolled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Adverse Event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Serious Adverse Event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 Deviation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346424"/>
                  </a:ext>
                </a:extLst>
              </a:tr>
              <a:tr h="55426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000 - Johns Hopkins University Pilot​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805595"/>
                  </a:ext>
                </a:extLst>
              </a:tr>
              <a:tr h="55426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000 - Johns Hopkins University​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91349"/>
                  </a:ext>
                </a:extLst>
              </a:tr>
              <a:tr h="31672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067 - Stanford University​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01233"/>
                  </a:ext>
                </a:extLst>
              </a:tr>
              <a:tr h="55426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282 - Children’s Hospital of Philadelphia​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686978"/>
                  </a:ext>
                </a:extLst>
              </a:tr>
              <a:tr h="31672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283 - Mayo Clinic​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682522"/>
                  </a:ext>
                </a:extLst>
              </a:tr>
              <a:tr h="55426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284 - University of California San Francisco​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375315"/>
                  </a:ext>
                </a:extLst>
              </a:tr>
              <a:tr h="55426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286 - University of Colorado​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86329"/>
                  </a:ext>
                </a:extLst>
              </a:tr>
              <a:tr h="55426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462 - University of Texas Houston​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64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31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Queries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2FF4ED-FA40-4FAC-A2F9-431A8F46E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48706"/>
              </p:ext>
            </p:extLst>
          </p:nvPr>
        </p:nvGraphicFramePr>
        <p:xfrm>
          <a:off x="542611" y="1613302"/>
          <a:ext cx="11493617" cy="4538461"/>
        </p:xfrm>
        <a:graphic>
          <a:graphicData uri="http://schemas.openxmlformats.org/drawingml/2006/table">
            <a:tbl>
              <a:tblPr/>
              <a:tblGrid>
                <a:gridCol w="3697152">
                  <a:extLst>
                    <a:ext uri="{9D8B030D-6E8A-4147-A177-3AD203B41FA5}">
                      <a16:colId xmlns:a16="http://schemas.microsoft.com/office/drawing/2014/main" val="502850006"/>
                    </a:ext>
                  </a:extLst>
                </a:gridCol>
                <a:gridCol w="1698813">
                  <a:extLst>
                    <a:ext uri="{9D8B030D-6E8A-4147-A177-3AD203B41FA5}">
                      <a16:colId xmlns:a16="http://schemas.microsoft.com/office/drawing/2014/main" val="2159756097"/>
                    </a:ext>
                  </a:extLst>
                </a:gridCol>
                <a:gridCol w="1632215">
                  <a:extLst>
                    <a:ext uri="{9D8B030D-6E8A-4147-A177-3AD203B41FA5}">
                      <a16:colId xmlns:a16="http://schemas.microsoft.com/office/drawing/2014/main" val="1805826358"/>
                    </a:ext>
                  </a:extLst>
                </a:gridCol>
                <a:gridCol w="1744031">
                  <a:extLst>
                    <a:ext uri="{9D8B030D-6E8A-4147-A177-3AD203B41FA5}">
                      <a16:colId xmlns:a16="http://schemas.microsoft.com/office/drawing/2014/main" val="1829223146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2912160007"/>
                    </a:ext>
                  </a:extLst>
                </a:gridCol>
                <a:gridCol w="1887393">
                  <a:extLst>
                    <a:ext uri="{9D8B030D-6E8A-4147-A177-3AD203B41FA5}">
                      <a16:colId xmlns:a16="http://schemas.microsoft.com/office/drawing/2014/main" val="3939080241"/>
                    </a:ext>
                  </a:extLst>
                </a:gridCol>
              </a:tblGrid>
              <a:tr h="102934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Queries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Query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(days)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Longest Open Query (days)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Closed Queries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 Resolution Days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978937"/>
                  </a:ext>
                </a:extLst>
              </a:tr>
              <a:tr h="55426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000 - Johns Hopkins University​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143.8​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60731"/>
                  </a:ext>
                </a:extLst>
              </a:tr>
              <a:tr h="31672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067 - Stanford University​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136.8​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703.9​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219631"/>
                  </a:ext>
                </a:extLst>
              </a:tr>
              <a:tr h="55426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282 - Children’s Hospital of Philadelphia​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315802"/>
                  </a:ext>
                </a:extLst>
              </a:tr>
              <a:tr h="31672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283 - Mayo Clinic​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169.1​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413323"/>
                  </a:ext>
                </a:extLst>
              </a:tr>
              <a:tr h="55426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284 - University of California San Francisco​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151.2​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258.7​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131.6​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223601"/>
                  </a:ext>
                </a:extLst>
              </a:tr>
              <a:tr h="31672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286 - University of Colorado​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185.9​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0789"/>
                  </a:ext>
                </a:extLst>
              </a:tr>
              <a:tr h="55426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462 - University of Texas Houston​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185.9​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50646"/>
                  </a:ext>
                </a:extLst>
              </a:tr>
              <a:tr h="31672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703.9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1152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180" marR="79180" marT="39590" marB="39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11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45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AFF4-3944-4E46-AF3D-8E0B2281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Abstract/Manuscript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FCEDC-E25A-410D-A0CD-81FB99535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Submitted Late-breaking abstract with 20 BRA participant data for SMFM meeting 2023</a:t>
            </a:r>
          </a:p>
          <a:p>
            <a:r>
              <a:rPr lang="en-US" dirty="0"/>
              <a:t>Accepted for SMFM meeting in Feb</a:t>
            </a:r>
          </a:p>
          <a:p>
            <a:r>
              <a:rPr lang="en-US" dirty="0"/>
              <a:t>Draft Manuscript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45917-F221-41FE-A683-80C615BF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44B58-EDF3-4430-A511-9433C2FF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EBB70-D8F1-443F-B079-F8D38E13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4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DAC9-C9C5-45F3-85D9-13DF3858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Biorepository Tubes/Kits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28CEE-4124-4EB8-BFA0-34DEB3EDB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to Tracking Form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One kit / timepoint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70E82-B2D4-4567-8975-922DEE6B4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7E037-6039-464D-B8D0-5CD4D05E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C7A80-2EAC-44ED-94E6-604D5068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3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648E-33FE-476D-BE0B-4368A033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Rescheduling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5ACAA-4FFC-4182-942D-30FDC7CD9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January and February PI Meetings currently fall on Holidays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C890D-FC55-4AFC-ACD4-04D61EC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A799-A69D-4713-A479-3587E894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81225-94A6-40D1-AF1F-A6A36156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5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7B8-0469-4425-97DB-506E2E64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8DE4-AD95-4F74-96CE-84145EA8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10363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8260-79F1-4576-A0DC-FAA0AB76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3C302-BC22-4B76-87FE-1B2C19C13F34}" type="datetime1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12/16/2022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B03-559B-4425-899F-0A593B8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78A6-18D5-43C2-B93C-A4787040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DF7E-CC51-4FAD-87BE-05E423C10C4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A87C-8965-42AC-9A0B-1C17A6CC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2332"/>
            <a:ext cx="103632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CC0C-AB49-4ACE-A72E-CE83BF41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97" y="1681085"/>
            <a:ext cx="10363200" cy="4114800"/>
          </a:xfrm>
        </p:spPr>
        <p:txBody>
          <a:bodyPr/>
          <a:lstStyle/>
          <a:p>
            <a:r>
              <a:rPr lang="en-US" dirty="0"/>
              <a:t>DSMB Meeting Recap</a:t>
            </a:r>
          </a:p>
          <a:p>
            <a:r>
              <a:rPr lang="en-US" dirty="0"/>
              <a:t>Ethics Consult Recap</a:t>
            </a:r>
          </a:p>
          <a:p>
            <a:r>
              <a:rPr lang="en-US" dirty="0"/>
              <a:t>Enrollment report</a:t>
            </a:r>
          </a:p>
          <a:p>
            <a:r>
              <a:rPr lang="en-US" dirty="0"/>
              <a:t>Abstract/Manuscript Update</a:t>
            </a:r>
          </a:p>
          <a:p>
            <a:r>
              <a:rPr lang="en-US" dirty="0"/>
              <a:t>Biorepository Tubes/Kits</a:t>
            </a:r>
          </a:p>
          <a:p>
            <a:r>
              <a:rPr lang="en-US" dirty="0"/>
              <a:t>Rescheduling Jan &amp; Feb Meetings (Holidays)</a:t>
            </a:r>
          </a:p>
          <a:p>
            <a:r>
              <a:rPr lang="en-US" dirty="0"/>
              <a:t>Open Discussion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EEA4-C309-4687-A2AE-A17879C1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3A4D-100D-481E-AF24-DDCA64B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44"/>
            <a:ext cx="10515600" cy="508075"/>
          </a:xfrm>
        </p:spPr>
        <p:txBody>
          <a:bodyPr>
            <a:normAutofit fontScale="90000"/>
          </a:bodyPr>
          <a:lstStyle/>
          <a:p>
            <a:r>
              <a:rPr lang="en-US" dirty="0"/>
              <a:t>RAFT Trial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C38F-075F-40D6-81E4-1C1977030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2020-February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D76DD-71B3-445D-9A0A-821689D84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1465" y="2873637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2021-February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031EBD-8D94-4B79-970F-61DC348AC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8200" y="4227984"/>
            <a:ext cx="1728788" cy="1151153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All 9 sites activated as of August 2021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6A7819-8796-4167-9D6E-7B7364C40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5937" y="2490130"/>
            <a:ext cx="1728788" cy="11561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dirty="0"/>
              <a:t>We are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7B4B66-460F-4DC7-9E57-0F97E65C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2022- February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77AC98-6D4A-47AF-84B8-BFA85936A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9407" y="2916795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2023-February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EE00AC-18F9-4EA9-8216-AC2AF3F2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2024-February 2025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B3B069DD-B9A3-4D72-B433-6478977ED107}"/>
              </a:ext>
            </a:extLst>
          </p:cNvPr>
          <p:cNvSpPr/>
          <p:nvPr/>
        </p:nvSpPr>
        <p:spPr>
          <a:xfrm>
            <a:off x="6768859" y="3595242"/>
            <a:ext cx="233375" cy="5080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70B4D6-9CF0-4A1C-961F-5CC7E0E2EC58}"/>
              </a:ext>
            </a:extLst>
          </p:cNvPr>
          <p:cNvSpPr txBox="1">
            <a:spLocks/>
          </p:cNvSpPr>
          <p:nvPr/>
        </p:nvSpPr>
        <p:spPr>
          <a:xfrm>
            <a:off x="517332" y="1274145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NICHD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417391-DDCC-4AE7-A14D-365538AB920D}"/>
              </a:ext>
            </a:extLst>
          </p:cNvPr>
          <p:cNvCxnSpPr/>
          <p:nvPr/>
        </p:nvCxnSpPr>
        <p:spPr>
          <a:xfrm flipV="1">
            <a:off x="4235859" y="3987800"/>
            <a:ext cx="0" cy="4832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839D-0960-4C2C-93B4-397EDF2E2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DSMB Meeting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9BEEC-906D-44C5-91F3-C1CE2A6D9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8E8FD-CA34-44F0-8A51-29D4E92F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8906F-6589-4623-8C48-0E9D70F0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3F24C-8420-49CF-99AA-C6233A80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7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280B-C3B5-4510-849C-0B98D3AD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Consult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2EC3-3C4A-48CB-9E55-A47190142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C4D59-01FE-4B39-A286-AD97D762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09376-3311-4C23-A0C8-1C60BA97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2F0DA-8526-4256-9586-8D2D2A7A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3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AC33-8BD2-4E9C-8062-3D9E4B64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D1385-B446-426B-AE46-4EB13B65D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8594-BF8F-4F96-BF43-7886EF9A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12/16/2022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166C-7687-4A8A-B84F-29BD68BC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CB9E-F923-421E-B438-5D34ED97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2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FB7F-AAFE-4C89-A29E-9ABF8285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Prescreen, Screen &amp; Enrollment Report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87512A24-D84C-4D7F-B70F-37A7842E421A}"/>
              </a:ext>
            </a:extLst>
          </p:cNvPr>
          <p:cNvSpPr txBox="1">
            <a:spLocks/>
          </p:cNvSpPr>
          <p:nvPr/>
        </p:nvSpPr>
        <p:spPr>
          <a:xfrm>
            <a:off x="361951" y="1359741"/>
            <a:ext cx="11182349" cy="518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is as of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December 16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2022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Numbers in parentheses indicate changes since last report date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November 14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590EE-DCC5-40F5-B15C-491CDBCE6ED0}"/>
              </a:ext>
            </a:extLst>
          </p:cNvPr>
          <p:cNvSpPr txBox="1"/>
          <p:nvPr/>
        </p:nvSpPr>
        <p:spPr>
          <a:xfrm>
            <a:off x="361951" y="6562543"/>
            <a:ext cx="472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USC enrolled one participant, who is transferred to Stanford.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F0F050-08DA-4DE4-A81B-E74421F26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33344"/>
              </p:ext>
            </p:extLst>
          </p:nvPr>
        </p:nvGraphicFramePr>
        <p:xfrm>
          <a:off x="452177" y="1998226"/>
          <a:ext cx="10711539" cy="4362682"/>
        </p:xfrm>
        <a:graphic>
          <a:graphicData uri="http://schemas.openxmlformats.org/drawingml/2006/table">
            <a:tbl>
              <a:tblPr/>
              <a:tblGrid>
                <a:gridCol w="2371410">
                  <a:extLst>
                    <a:ext uri="{9D8B030D-6E8A-4147-A177-3AD203B41FA5}">
                      <a16:colId xmlns:a16="http://schemas.microsoft.com/office/drawing/2014/main" val="2990763397"/>
                    </a:ext>
                  </a:extLst>
                </a:gridCol>
                <a:gridCol w="964642">
                  <a:extLst>
                    <a:ext uri="{9D8B030D-6E8A-4147-A177-3AD203B41FA5}">
                      <a16:colId xmlns:a16="http://schemas.microsoft.com/office/drawing/2014/main" val="3362698458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4112092009"/>
                    </a:ext>
                  </a:extLst>
                </a:gridCol>
                <a:gridCol w="1034980">
                  <a:extLst>
                    <a:ext uri="{9D8B030D-6E8A-4147-A177-3AD203B41FA5}">
                      <a16:colId xmlns:a16="http://schemas.microsoft.com/office/drawing/2014/main" val="2619092295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445212841"/>
                    </a:ext>
                  </a:extLst>
                </a:gridCol>
                <a:gridCol w="1065126">
                  <a:extLst>
                    <a:ext uri="{9D8B030D-6E8A-4147-A177-3AD203B41FA5}">
                      <a16:colId xmlns:a16="http://schemas.microsoft.com/office/drawing/2014/main" val="1179781089"/>
                    </a:ext>
                  </a:extLst>
                </a:gridCol>
                <a:gridCol w="1205802">
                  <a:extLst>
                    <a:ext uri="{9D8B030D-6E8A-4147-A177-3AD203B41FA5}">
                      <a16:colId xmlns:a16="http://schemas.microsoft.com/office/drawing/2014/main" val="2771215982"/>
                    </a:ext>
                  </a:extLst>
                </a:gridCol>
                <a:gridCol w="1030512">
                  <a:extLst>
                    <a:ext uri="{9D8B030D-6E8A-4147-A177-3AD203B41FA5}">
                      <a16:colId xmlns:a16="http://schemas.microsoft.com/office/drawing/2014/main" val="1019366551"/>
                    </a:ext>
                  </a:extLst>
                </a:gridCol>
                <a:gridCol w="1190171">
                  <a:extLst>
                    <a:ext uri="{9D8B030D-6E8A-4147-A177-3AD203B41FA5}">
                      <a16:colId xmlns:a16="http://schemas.microsoft.com/office/drawing/2014/main" val="3389062670"/>
                    </a:ext>
                  </a:extLst>
                </a:gridCol>
              </a:tblGrid>
              <a:tr h="37445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Pre-Screened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Screened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 [I/EM]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CoBRA [I/EM]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Pre-Screened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Screened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Enrolled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178415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000 - Johns Hopkins University​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(+1)​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[5/0]​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[5/1]​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2022-11-18​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2022-09-06​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2022-08-18​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90215"/>
                  </a:ext>
                </a:extLst>
              </a:tr>
              <a:tr h="34410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067 - Stanford University​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[1/0]​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[6/0]​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2022-05-13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2021-08-02​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2021-08-31​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86206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096 - University of Southern California​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2021-09-28​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2021-01-19​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9034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282 - Children’s Hospital of Philadelphia​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[3/1]​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[1/2]​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2022-10-26​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2022-06-23​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2022-07-27​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38488"/>
                  </a:ext>
                </a:extLst>
              </a:tr>
              <a:tr h="34410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283 - Mayo Clinic​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(+1)​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[3/0]​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[2/0]​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2022-11-02​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2022-11-02​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2022-11-14​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44394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284 - University of California San Francisco​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[1/0]​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2022-10-03​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2021-06-25​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2021-07-26​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928415"/>
                  </a:ext>
                </a:extLst>
              </a:tr>
              <a:tr h="34410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285 - Columbia University​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(+1)​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(+1)​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2022-11-17​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2022-11-17​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768070"/>
                  </a:ext>
                </a:extLst>
              </a:tr>
              <a:tr h="34410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286 - University of Colorado​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[2/0]​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2022-06-06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2021-12-28​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2021-12-29​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403416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462 - University of Texas Houston​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[1/0]​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[4/0]​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2022-09-12​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2022-08-23​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2022-01-10​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3520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(+2)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(+1)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(+1)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[14/1]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[20/3]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2022-11-18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2022-11-17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2022-11-14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44009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012AEEBC-37C3-44D0-AC92-1EFD6DC8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894" y="48590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5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295457"/>
            <a:ext cx="11034487" cy="923743"/>
          </a:xfrm>
        </p:spPr>
        <p:txBody>
          <a:bodyPr>
            <a:normAutofit fontScale="90000"/>
          </a:bodyPr>
          <a:lstStyle/>
          <a:p>
            <a:r>
              <a:rPr lang="en-US"/>
              <a:t>RAFT Prescreen, Screening and Enrollment Over Time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JMBJ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A+IHiW38J+FLzWrjazxrtgjJ/1kp+6v59fYGvN/2ePH9zrEl34e1u6M16Xe5tZH6uGOXT8Ccj2J9K6z4pfD6bx1LZrLrsljaWoJWBIA4Zz1YnI7cD8fWuT0b4FnSNVtdUsfFk8VzbSCSNvsg6jsfm6Hoa6Iez9m03qfNY3+1P7QhUowvTjputb79fu9D2eikXO0bsE45xS1zn0pneJ7ia08NapdW7lJobOaSNsfdYISD+YrwD4aXN/4k8AaHr2sftF6hp2oX9lHPc2om01RC7DJXDR7hj35r37xVDLceF9Wt4I2klkspkRFGSzFCAB+NfOXwvj8I6J8O9B0jxJ+z/4kvdYtLGOK9uP+ETil8yUD5m3sctz3NC6jeyPbx4z0PQNZsfCetapcfa20lr2LUrtVWG9jiA81g64XeB87KAODkcVi3nxo8K22jeHdS/s/xBP/AMJKJjo9tDp5ae78vGNqZyN4IKk4GOTgVyPxo8L6t8YbbRPCOl6DPoWl21n/AGtLqGpWO0wymNkhs1XPU5/egcBBjqazvEni/Vbfxf8ACTXtU8D6pBqFvFqtvfaRa2+6aApCiu8Cf8tEGNy7eSh454oEemaR8WfCl54a1zW9Q/tHQzoDBNVsdStTHdWzMAUBQZ3b8jbtJ3ZwKd4S+J+la74hh0C80HxH4c1C6heexi1qx+z/AGyNMFzGQzAlQQSpwwHOK8j8a+EPFHxJ07x94u0/w7qunR340lNM068Js7u+SylMsjEZzEzbiqZwflB4q34E8OaRrfj/AEe40vwf8SojYQ3Ek2peKNSukj0+R4jGFijlZhM7biDtwAOcnpQB3kfxv8KSXqMml+IzoT3gsV8Q/wBnn+zTMX8sDzM7tu/5d+3bnvWV4I+MyXF18Q7rxXYappmleG9QZIZ5tNaNUhCRAREjJaZnckL1IZaxvh74h8YeEvh9onwytfh1rFx4n01o7Ezz2hGlNEsvN0bgHbtKfMF+9u4xVTU5vHWgL8W9O8NeH9XGtXmtR6rY3K6f5sUtoyW0cjQM37t5lCyERnnI6Gj+vyA9J8L/ABU0zWfFNp4bvvDXijw7fX8Uk2n/ANsWAhS7WMZcIVZvmAOSrYOO1Y0Hx98HzWlvqkekeKDoUlyLWbWTphFnbTGTy9sj7s/ewCVDAZGTmuA8KaTrGofGTwL4gtLX4m6lplnJeLe6h4pBjWJ5LdgoSDC+WMjBfaASVGTWgPCniQfsa3HhkaFfDWmeQix8o+cc6gX+7/u/N9KAO38MfEbUtU+PniXwLNpGqJp2n2du1tMbArGsh8wu7yZ+4+1Qh6HDVh/tT+KvGnhk+FP+EL1B7a4muLu4uYFjV/tUVvbmcxcg43BGHHrWvoK32k/tI+IHu9H1Q2euaLYJZ30dqz2weDzvMSSQcI3zDAPXNXvijo2oal8TvhpeW2nzXVlZahetfSKm5IUe0dAX9AScfjRbYOpifH/x9qlr8JbG/wDAuo/ZdT1u3a8srpUVzFbRW7XUsmDkfcQL9XFa0PxQtdJ8PeFrO40zXfEniPU9Eg1CSz0mzEsvllF3TPkqiKXJAyRk9BXmuheBPF0fh3xxo+o6RdNbeGvDup6F4X+Usb1LgyOHT1IjFvEPoRVrxE/jPT7nwno+qR+PdN8NxeGLSNW8KWIkuXvgoEkU77WeIAAYxgZzk0f1+Yf1+R6K/wAaPBsPguDxTdJq9tbPq39jy2sli32q3vOcwyRDJ3cds9RjrVvwv8VNB1i/1fTtQ03W/DV9pVl/aFxb61aCBzacjz1wzAoCCDzkHgivGPCXg/xXF4Ys7W58Na/DMvxVt9WZL9/tFwLPYh8+SXJD4x8zAnByK9E+IGneMIfi9rPiHwvpLXNwngCe2sJZUzA959q3pESeC2OcGh7f12uH9fiaei/GjQdR1TR7ebw54s0uw1udINL1S/03yrS6kcExqrbiy7wPl3KM0viH41eGNG1HVojpPiS/07RZGh1TVrHTjLZ2kqjLRs+ckjIztUhc8kV40uneJ9fv/A98LX4r6veaf4h0+71htcgFrZWgVxv8q3VVD4J+8oYKoPPNb93q2u+A/hv8QfCA8G6praSzatdWerWhieweGcySMZ5C/wC7aPcwZSMnbx1pPRf15DWp6nrHxX0GztNEbTtK17Xr7WtPTUrXTtLsxLcLasARLICwWNfmA+ZuTwM1HdfGLwba+DrXxRcNqcdrPqY0mS2Nk/2q3vPm/cyRfeD5XGBnOVxnIrxeTwnJZz+DPFmtaV41vtCvPBGm2Dy+GLidbi0uIk3YkjhYO8bB+DzgjpzmtnT/AAZeHwx4dvNH8F+IdMW4+IVlqc0WqXr3d49vGCv2qcPkxcAZUk4AGTVW1t/W5PT+ux30Xxv0aS7vNKTwd42Ov2gWR9FGlA3ZgIyJwN+zy+2SwOTjGeK1J/i54V/4RHQ/EWnxarqp14sumadY2hkvLhkz5i+XkbdmDuLEAY69Kh0TSNSi/aL8S63LYTrp0/h2xt4bop+7eRZpiyA+oDKSPcV4ongHXLLwl8Ptb1rw/wCK5LPSH1e21O00WaWDULdbi5LxzKsZDuuFG5RyQwODikM9uT4weFY/COt+ItSt9X0r+wXjTVdPvbQx3doZCoQsmSCp3AhlJBAODxSaJ8XdE1LXxosnh/xRpt1PZzXmmi+00xjUoohubyBkktgg7WCtyOK8g1HwbJqfww+IN34Z8E+MYJNSWwtrWXXb2ae+1FIp1Zj5EuWjVMtjJyRngV65460nUrr4yfDXUrWwnlstPGpfa50TKQb7dVTce2SMCgBn7O/j7U/iF4LuNU1fTr20u4r+4i3TWZgidBM4QR5J3FVUK3owIr0qvK/2aFvtO8GX/hrVdH1TTr/TNWvTKbq1aOKZZbmWRGic8SLtI5XpmvVKAM7Udc0nT7j7Pe38MEu0Ntc84Peo7XxFod1cx29vqUEk0hwiKeSak1DQ9J1C4+0XthDPLtC7nGTgdqZa+HdDtblLi30y3jljOUdV5BoAt3eoWNo4jury3gcjIWSQKSPXmqq+INFa7S0XU7Z5nYKqK+ck9BxU9/pWm38qy3thbXDqu0NJGGIHpzVeLw7ocVylxFpdrHLGwZGVMbSOhGKANSsXx7eXOneBtf1CzlMVza6ZczQyAA7XWJip59CBW1WH8Qra4vPAPiKztIXmuJ9LuY4o0GWd2iYBQPUkilLZjW54ppkPjiP4J2nxGm+Neq2962hpqjQ31pZNaeYYRJ5bDyw20n5fvZ59a6/TPjRZrp3hmz1Dw3r954l1nQrfWH07S7LzjHFJ8rtksMBWB6nOCMZJxVD4Q/BH4eW3gDwtea38PdKXXU022a8+1225xceWu8urZG7dnPHWuhi0fUF/aUfWxp8y6WPBy2a3QT90JfthbywfXbg49Kp/Fb+upK2uM134y+HdL1HUYU0XxNqWnaVM0OqavYaaZbKydfvq75y2zPzbFbb3q/4p+KGhaLqlhpVhp2s+JdQvbMX6W2iWouHS1JwJ3JYAIT05yewNeDN4NHhseI/D2veEvidrGqT6leTaf/Ymo3KabqMU8jOm9kcRwn59r7x2J5zXe6Raah8KPHC6tJ4P1y+0PU/Dmn6dHHpMbahLp09qHHkPjDMhDjEmMZU5x1pIbHfDv4iy654Yh1jVfEWrQxXnxAm0zTjDaIGlhMjeTbyqy5RMcMeGGOtdT4j+NHhvR9U1S2TR/EuqWWjSmHV9U0/TjNaWDgAssj5BJUEFtgbb3rzrQfD3iu78N6Rc3XhTUdNuZPir/bE1m8YLW9qzs3mNjjaMjLDjNa3h/WvEnw10/wAUeER4B8Qa5qt1q99e6NcWtmZbK+W5kMiedMDiLaW2vvxwvGaFt/XZB/X4s1bL4r3GpfFLxf4bNrq8Oh6fokV3aahBp+VTMcrvP5hJBVlVfLyMMVNbK/FPQ9J8OeFYLePxH4r1XWNKivbW2s7JZL2eDYubiVQVSMHIzkgZOBXK3lt4htvib4yj1Lw9qDT+I/BtvDbz2Nq8tmLmGG482LzMYT5nAUNgnIrO8IW+vfDnU/CPirVPCeuajp9x4GsNFvU0+za4utPuYPnw8K/NtbcQSAcFRmj+vzB/1+B6FN8ZvBUHgxfFNw+pQ2w1NdKubV7JvtVpdn/llLF94N06ZzkYzmr/AIH+JOl+KPEd34bfRdf0HWLe2F4LPV7MQPNbltolTDMCu7g8gg9RXkN94X8Va4Lnxc3hjULIa58QdJ1KHTpYx58FnbhIzPMgzsJ2liDyBjNenXWk6m37Stjri2M50xPCM9q13s/diY3cbCPP97aCcegprp/XQH/X3no1FFFIAooooAK82+PXxRi+GmhWk0Nit9qd+7JaxOxVFCgbnYjnA3KMDGc+1ek15v8AHn4Xw/EvQrSGG9Wx1OwdntZnUshDAbkYDnB2qcjpivTyb6n9ep/Xv4V9fu021te1/I2w/s/aL2mxzXwC+OEvxA1ubw/rWmW9jqIiaa3e2LGOVVxuUhskEZz1wa9trxP4B/A+T4f63N4g1rVIL7UTE0NulsrCOJWxuYk4JY4x0wK9srq4i/s769L+zv4dl3tfra+ti8X7L2j9lsFY/jjUNS0nwbrWqaNY/b9StLGaa0tsE+dKqEquByckDitisbxvF4gm8I6pH4UuoLXXTbObCSdA0YmAyoYHjBPHtmvBexzrc8M8F6lr3ibw5a+IPBnxw/tzxiY457jQr420do78GS3aAIJYgPmUMDkYB5r1Xxl8SdN8N6zb6Ami67r+uyWv2uTT9GtRcSQQ52+Y5LKqqWBAycnHArx74jHTPHvhiewf4J+JLT4iyw7Le8XShbrZ3faf7cpCmNW+bO4kgdK6sSa78N/ibqHiPXND1zxHZa5odhbSXuj2TXUkV3bK6urxr8wV9+4NjGcg4qhG/d/G7witjoM+nWOvavc69HctYWNjYFrlnt2CzRMjEbHUk5DED5Tz0zY1v4vaPp+oTWNp4a8WazNZwxzamNN03zf7O3oHCTZYfvApyUXcw9K5vR7fxjr3xU+HvirXfCj6OkVlrPnQou4WiStF5CzHkLKygkgd8iuL8Q+FV8OfEHxlN4i0D4lagmsak2paVceF7y5EE4eNQYZFhcCORWUjc/BUjnikB7LrnxS8M2GlaJe6bHqPiKbXojPpdlpFt589zEAC0m0kBVXIyWIwTjrVR/jF4Pg8F3/inUF1TT4dMvYrHUrO5syt3ZTSMqqskfXHzqcjIIORmvItb+Hcuhf8ILrd34T8XWmhWmiT6fe6d4f1Wee+0yWSfz1YtGVeZCSysBnBx1wKkn8G3F78NvEN34e8E+K7N9S8QaQ8Z1q9lub6+gt7iMmZ4pMtEqqW4JJKrkgYFP8Ar8RdD2Hwl8UtG17xPJ4cuNG8QeH9Q+yNe26axZfZxdW6kBpIzuPAyMhsMM8is6w+Nfhi7vLR/wCyfElvod7cra2niCfTimnTyM21MSZ3BWbgOVCkkc1U+J3hjV9e+LuhPaW062T+GdYsZb1UPlwSTCJU3HsTgkfQ1494e8F27eGtG8E6p4A+J174gga3tL62l1i6i0dRGyhp1m3GLywF3qignOBjjNJDZ7h40+LejaPqWsaPZ6X4h1OXSoSdSvtO08z22nMybl81s5zjDEKGIHJxWp8CNZ1LxD8HPCmt6xdNd6he6bFNcTMADI5HJwMD8q4Kyv8AW/h7rXjvQZ/BPiHXT4g1afVNIutOtPOguPPiRTDK+cQlGXBL4G3BHpXc/AHTdQ0f4L+E9L1Wzlsr6202KOe3lXa0bAcqR2oW33A9zuaKKKACiiigAooooAKKKKACiiigAooooAKKKKACiiigAooooAKKKKACiiigAooooAKKKKACiiigAooooAKKKKACiiigAooooAKKKKACiiigAooooAKKKKACiiigAooooAKKKKACiiigAooooAKKKKACiiigAooooAKKKKACiiigAooooAKKKKACiiigAooooAKKKKACiiigAooooAKKKKACiiigAooooAKKKKACiiigArH1Tw3pOpeJdH8RXcLtqGjicWTiQgJ5yhXyOhyAOvStiigAooooAKKKKACiiigAooooAKKKKACiiigArz3Wvgz8P9X1q71S80y8Avp/tF9Zw6jPFZ3cvGXlgVxG5OBnI575r0KigBsUaRRrHGioiAKqqMBQOgAp1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Qahe2mnWct5fXMVtbRLukllYKqj3Jqh4e8S6D4gEh0XVrW+MX+sET5K/Udce9cB+0zpurah4KtpNOjlmt7a58y7jjBJ27SAxA6gH8s5rzP9nDTNYm+IcGoWsUyWVvHILuXBCFSpAQnud2049s9q6I0U6bnc+dxedVqGZQwkad4u2vr1Xkup9Q0UUVzn0RBqF1HZWFxeShjHBE0rhRzhQScflWb4H8R2Pi/wAIaX4n0yOeOz1K3W4hWZQHCt03AEjP41N4r/5FbVv+vKb/ANANfNPgnTP+Eg0n4CeG7vUNSt9JvvDmoNfW9pdvALpUjgZUcoQdufTtkdzQuv8AXcD6U8W+INL8K+HbzxBrVw1vp9moaaRULkZYKMAcnJIH41qg5ANfJHxC0K0tPhz8YvB6XGoyaN4d1XTp9JgkvpWNt50cRdAxbLJl2IViQCc9ea3vHGk6rqXxYfwBYeF73xN4f8P6Fay2umSeJ5LH5pXfdO7kl5yNoUEk7fqaAPpmivlqe08VXHhPwd4V8S6nc2sT+P205Us9c+1XCWBgkb7LNcRkEsvzIc4bGO/Nddrt/p/wM8cTTRyXSeE9U8PTNbW011JMIr6zDOI1LkkGSJyAM8lKP6/C4f1+Nj3eivlbXbDxmkvw/wDAGo6fe+IpNS0q81zWLA622n/bbtpEZo2l6skXmHEYxkAHotQ6/H418PfCbx3pE8knh60t9T0g6TaQ+IBqF1pnm3MQkTzB86oeGVW7MRyKAPq+ub0rxlpus6HpetaFa3+q2GpXptUlt4P9UFd0aVwxBEYZCM9eRxXldz4N0rwj8b/Dnh/RbrWI9N8UaLqcWsRS6nPKblo1iKy7mYlZPnb51IPNcd8MtOi0D4P/AAsn0q4voG1TxzGLvN5KwkUSXSbcFiAuFXKjAJGSCeaOq/rqD2/rsfVNFfOGg+F9P8deBvF3xE8Sa9q8HiS11DU1tbuLUpYRowtpHWKNEVggACKzZB3bjnrUfhS1m+KfxA8OR+MrvUms7z4eWWpXun295Lbw3Fw8xG91Qg9yce49BQgf9fkfSdFeXfs1vcx+Edd0ea9u7u30bxLqGm2TXMzSyLbxyfIhduWwDgZ7Yr1GgAooooAKKKKACiiigAooooAKKKKACiiigAqC/vLTT7V7q9uIreBPvPI2AKnrzj472WoXOj2NxbRySWsEjmdUBO0kDaxHoOee2a5cbXlh6EqsVdo7MBho4rEwoylZPqdzo+saXrETSaZfQXSocN5bZKn3HUVerxT4HWOot4ne+ijkSySFkmcghWJxhfc55r2usstxc8XQVScbM2zbAwwWJdKErr+tGFU9d1GDR9EvtWuldoLK2kuJQgyxVFLHHvgVcrnfif8A8k18Uf8AYHu//RL13N2R5y3OEtvjrYSaDF4in+Hvj230J7dbo6idLR4VgI3CU7ZC23BzkDpzXqmlX9nqmmWup6dcR3NndwrNBMhysiMMqw9iCK8D+G2k/GTXvgb4e0Wz1LwRpmjX2gW9vHdC3uZruOB4QudpYIZNp+mak/4V9pE/xp0T4fXl7qs3h7RPAtu0VpHfSwrLLHdNGkr+WwywGT9cegqmtbEp6XPoGivkOOz8ZeOLXxT4sbwvd3mpwapfQWWtjxj9hGjiCRkRVg+6gQKGbd9/JJ4NdP440fxb4i1HQtW1rRIvHkEfh21+3aNpHiT7JLY3TZL3caowWUPxtbP8PFLoM+laK+bdLvrHx23wy8FHWvE0nhi8tNTe+TULlob67ntGVBbTvGQTsLOSAfmCAkmnfEjw/pOgafYeCfDPjPWDazeNtLgudPTUXaXS4Z433QrJneEcZYAk4zxQB9IUV8yeONBvH+KkXw10Twnd694Z0TQ47220hvEslirSTTybpndiXmC4CgZwmfcVmatf/ELTPh/pngy6R5Ev/GTabHaQ+JVe5Sz8lpRYyXo5Rt4KZOH24XvR/X6AfV1FfMVhpvi7wlB42tI9FXwnoc3g6+uBpR8TjUJY7lEbZcQqT5kYIJViOMgHrViHw3D4X0n4QeNtP1XWpPEGs6pplrqt3cajLKLyK5gYyI6MxTaCBtAA24FAM+laK+RvsfjHx0fF3ieTwteX+oW2rX1tZawvjA2A0dYHZUVIPuoEChmLZ35JPBrt9C065+JfxDtdB+Il7LPHpPhPT75bPT9ReO3uruZnE1yGhYeYFKKFIO0buOtC1BnsngzxVp3iqLVpNOjuEGl6rcaXP5yhcywkBiuCcrzwf0reryP9lyyj03w54v0+G/m1CO38Y6lGtzNJ5kkoDIMs38Tep7nNeuUdEHcKKy9UtdXmut9lfJBFtA2lc8/lVT7B4i/6C0X/AHz/APWrnlXkm1yN/d/mbRpRavzL8TforA+weIv+gtF/3z/9apbWy15LmNp9SjeIMC6heo7jpSWIk38D/D/Mboxt8a/H/I2qratqFnpWl3Wp6jcJbWdpC888zn5Y0UEsx+gBqzXOfFC40C1+HevzeKo5pNC+wSrqCwozv5DKQ5AXngEnjp1roexitzi1+N2nxWcGtan4J8X6X4XnKbNdurOMW6o5ASR1DmRIzkfMyjqK73UfEVtp1zf/AG2zvYdPsdOOoTakY822wbtygg5LhV3EY6EV4zrdh8RPh58Op9b0vxhovjvwTp+n/aDpuu2SpM9kq52pcJ8sh2dN688Cq3xGuIvFGu+NoZJL6LSrn4YQ6hFaid4vLfzJpFOFIwflUEdwMHI4psS1PfdE1K11nRbHV7Fme0vreO5gZlKko6hlJB6cEVcr5PubDUhp3wt+H+i6Lfa1o174ZbWLrTG8QSWX22fbFkNMxLFE3lvKUgcjjC4rXsdG8fR+A/GfhOO7svDsAv7A6Vplx4pE80SuwM1kbkHzIhKF+TPPzkDimxI+mapa9qlloeh32s6lKIbOxt5Lidz/AAoilmP5CvFvgI9jofxB1Dw1P4Z8TeDNTudMF0NFvNT+36fKscgVriCXcxD5dQw4yMHGa0/2odQv73SNC+H2i6ZNq9/4jvla5sYJkieSwtyJbgb3+Vd2ETJ/vGkxo774aeNdI8f+E4PEmircxW8kkkTwXUeyaGRGKsjrk4PGfoRXS18/fDjX9f8ADfxi8S6brXhG48NW/iu0bVtLspbuKdXvLeNVnVTGcDemxsdflJ71U+Hvhbw9qXws8P8AxZ8ReNNW0zxJePDf3WuHUn2q7zAG28ot5flZPlbNv60wPaD4y02ez1+bSbW/1ebQrv7Hd2tnBmUzbUYogYgNhZFJOcda6NTlQcEZHQ18nXehWfhz4e/HXV9Gn1K2vYNea0jl/tCZisf+ivxlj82WPzfexxnHFd1408X3vwu8Z+L5Jpp7m28QaImqaHDI5Yf2jHtt3gQHpvLwPgerGl0Dqe8Vk+KvEWleGNLTUtYnaG3e5htUKoWLSyyLHGuB6swGegrwbxNollZt4S+H+rW/jHxzrGn6H9pvdF0++EMEkjvhru4maRCfn3qiliPQVwtxp51r4QaxpOtQ6nbQ6H8RrWwsrKTV5J3soZJLYNAZVb59vmPg5O0ng5GaOv8AXewdP67H2TRXzF4p03W/E3xb8SeF4/CF54p0fwva2Npp1mfFL6f9lV4A/nHndLIx48xicbMdc1LokfiPxF/wrr4eeO9WlfTruXVXu/seriVr5bYr9nt5biIguyq53gEFjHz3oWoHvWk+KtO1LxnrnhWCO4F9osVtLcsygRsJ1Zk2nOTwpzwK3q8X+Cvh/T/DHxv+JGj6XeXVxaRWmlGJLi4ad7cFJj5W9iW2jqAScBgK9ooEFFFFAwooooAKKKKACiiigAooooAKKKKACiiigAooooAKKKKACiiigAooooAKKKKACiiigAooooAKKKKACiiigAooooAKKKKACiiigAooooAKKKKACiiigAooooAKKKKACiiigAooooAKKKKACiiigAooooAKKKKACiiigAooooAKKKKACiiigAooooAKKKKACiiigAooooAKRVVRhVAHoBS0UAFFFFAEV3bxXVrNazruimRo3XOMqRgj8q53R/AXhXSZPDslhpvlN4ctZbTSz5znyIpAodeT82Qq8nPSunooA5XVvh74T1S28S299pfmx+J/L/tYea484xoEQjB+UgKMbccjNZms/CPwbq1jpUF3HqoutKgNva6jFqk8d6IiclGnVg7qT2Ymu9ooA5HTPht4M0zStF0yx0ZILbRb7+0LILK+5bnDAysxOXY72yWJzmtDxp4P8OeMrOzs/EmmRahBZXkd7bq5I2TJna3B56kEdCDzW9RQBzfjzwP4b8bWlrDr1nI8lnKZbO6t53guLZyMFo5UIZcjg4OD3rL0/wCFHgay8K3nhuPSXksr66ju715rmSSe5mjdXR5JWYuxDIvU44ruKKAMq/8ADukX3iXTPEd1a79T0yKaK0m3sPLWUKJBjODnavX0rndE+FXgvR4o4LKxuhbwasusW0El7K8dtcjdho1LYRfnY7Rxk9K7eigDz3xD8Gfh/ruuXWrX2l3Ie+kEt/bQX80NreuP4poUYI54GcjnvmuqtvDOiW3ib/hJLexSLUv7PXThIjEKLdX3qgX7oAJ9K2KKAMrw34e0nw7FfR6Ra/Z1vr6W/uBvLb55Tl25PGT2HFatFFABRRRQAUUUUAFFFFABRRRQAUUUUAFFFFABRRRQAigKMKAB6CloooAKrapY22p6Zdabex+ba3cLwTJkjcjKVYZHI4JqzRQBR8P6TYaDodjoulw+RY2FulvbR7i2yNFCqMnk4AHWoB4e0keLT4q+y/8AE3NiNPM+8/6gSeZs25x945zjNatFAHnviT4M+APEGuXerX+mXaPfuJNQt7bUJ4La9YfxTRIwRz6kjnvmrfi34V+DfEl/aahc2d3p97a2ws47jS72Wyk+zjpExiZdyDsD07V29FAHF6l8LfA994S07wudG+zafpb+Zp7Ws8kM9rJzl0lUhwxycnPOTnNJpHwr8E6Xpdrp9vpUjrbapHq4mmuZJJ5bxPuzSSMxZyAcfMSPau1ooA5Px58O/C/jS5s7zWLa6j1CyVltr6xu5LW5jRvvIJI2DbT6HioE+FvgRfAr+Cf7AhOivL57RmRzI0+c+cZc7/Nzzvzn3rs6KAOG8O/CfwVolpq8MFjd3cusWjWV9dX99Nc3EtuwIMXmSMWVcE8Aj1rau/B/h660vQdMnsd1roE9vcaanmMPJkgXbGc5y2Ae+c9636KAPPfE3wa8A+Idcu9W1DTbxJL9g2oQWuoTwW98R3miRgrnHUkc960fF/wz8H+J/wCznvtPmtJ9Ni+z2dxp11JZyxQ8ZiDxMp8vgfL0rsaKAMHwP4Q8O+CtJl0nwzpqafZS3D3LQq7MPMYAMfmJP8IreoooAKKKKACiiigAqO5ghubeS3uIkmhlQpJG6hldSMEEHqCKkooA8yg+BPw4hnjA03UJNPjkEselSapcPYKwORi3L7MA84xj2rsbzwl4fvNZvtXudPSW7v8ATBpVyxZtslrlj5e3OMZduevNblFAHnz/AAd8Dv4T07w1Ja6i9rpcrS6bOdSn+1WRIxiKfdvRcDG0HGO1WLP4S+ArbwfqHhU6GLjT9SlE969zPJLcXEwIKytMzFy4IGDnjHFdzRQByHgb4c+F/B2oXGpaXDfXGo3EQge91C+lu5xEDkRh5WJVM84GOa2H8NaM/jBPFr2u/WI7I2Mc7Ox2Ql95ULnAywGTjJwK16KAMbxB4Y0XXtS0fUtTs/Nu9GujdWEyuyNDIVKnkEZBBwQeDXLQ/Bn4fQ+Ik1qPSZwUu/tyWP22b7ClxnPmi33eWGzz93rzXoVFAHEX/wAK/Bl9f+Iru4sbpl8Roo1S3F5KIJ2UoQ/lhtqv+7X5hg4HvWx4o8G+G/E91o1zrmlxXkui3a3mns5I8mVeh4PPbg5HA9K36KAOO8b/AA18K+MNYtdZ1SG/g1K2hNut3YX81pK0JOTGzRMCy55waqD4Q/D+Pwpqnhe20P7LpWqXEd1cQwXEiEToE2yo27Kv8inIPJGTnJrvKKAOC8RfCPwbrz2NxexapHfWdmtiL611SeC5mgUcJLIjBpR/vZOc1a1H4XeB7zwbp/hP+xEtdM01xLYC0leGW1kGf3kcqkOrnJy2cnJzmuzooA5XwJ8PvCvgme+ufD1hLBc6gsYvZ5bmSaS4KbsM7OxLN87ZPU/gK6q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K8SeI9D8OJYvrmpQ2K6heR2NoZM/vZ3zsjGB1OD+VAGrRRRQAUUhIGM9zgUtABRRSMwVSzHAHU0ALRQpDAMOQelFABRRSAgjjmgBaKKKACimh1LlA3zL1HpTqACiikJAxnucCgBaKKKACikYhVLHgAZNCsGUMpyD0NAC0UUUAFFICDnHY4NLQAUUU0uocIW+Y9BQA6iiigAopGIUZPApaACiiigAopEdXXchyPWloAKKKQEEkdx1oAWiiigAopGdVZVJwW6D1paACiigkKCTwB1oAKKKKACiikR1bO05wcH60ALRRRQAUUmRu298ZpaACiimu6ou52wPWgB1FFFABRRSKQwBHIoAWiiigAopFdWZlVsleo9KWgAoopMjIXuaAFooooAKKR3VACzYGcUtABRRRQAUUikMMjkUtABRRSB1LsoOWXqPSgBaKKKACikJAIB79KWgAoopGYKpZjgDrQAtFIrBlDKcgjIpaACiikBBzjscGgBaKKKACik3rv8vPzYzj2paACiikJAxnucCgBaKKKACikZgqlmOAOppVIYAjkHpQAUUUUAFFICDnHY4NLQAUUU0uu8Ju+YjIHtQA6iiigAopGIUZPApaACiiigAopEdXXcrZHrS0AFFFICMkdx1oAWiiigAoprOqsqs2C3QetOoAKKKRiFBJ4AoAWiiigAoopEdZF3Icj1oAWiiigAopARkjuOtLQAUUU1nVSoZsFjge5oAdRRRQAUUMQoJPAHWigAorKXxJobeLG8JrqUJ1tbP7cbPneIN+zzOmMbiBWrQAUUUUAFFFFABRRRQAUUUUAFFFFABRRRQ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igBkv34v8Ae/oafTJfvxf739DT6ACo7n/j3k/3TUlR3P8Ax7yf7poALb/j3j/3B/KpKjtv+PeP/cH8qkoAKZF1k/3/AOlPpkXWT/f/AKUAPooooAr/APMR/wC2X9asVX/5iP8A2y/rVigAqObqn++KkqObqn++KAJKKKKAIrz/AI9Zf9006D/UJ/uim3n/AB6y/wC6adB/qE/3RQA+iiigBkXWT/f/AKCn0yLrJ/v/ANBT6ACq7/8AIQj/AOuZ/nViq7/8hCP/AK5n+dAFiiiigBk/+qP1H86fTJ/9UfqP50+gAooooAr6d/x7f8CP86sVX07/AI9v+BH+dWKACsfxP4j0LwrptxrHiPVrTS7CPaGnuZAi5OcAZ6k+g5rYrjPiB4B8N+MdV0nVfEdpcaiugSvdW1jkNBNIVxl4yCHIwMe/1NAF7wL4+8GeOYZ5fCXiOw1cQEecsEnzx56FlOGAPritHxT4h0Xwvosus+INSt9O0+IqrzzNhQWICj1JJI4FfO3w31aw139qyDU5PC1x8O7iPQZIItMvrU29xrO5sl8KNhCAepb5R2HDP2zvA19P4P1bxrrXijUL6G0vrNdG0lAIrWyDyxo7sBzLIcv8x6BsUdg7n0nqNxb26xXdxPHDbxhpJJZGCoigZLEngDHeuX8K/Fn4b+KtdOh+H/GWk6hqXO23im+Z8ddmcB/+A5rzb9tLWYdN+F/h7Tr1roaZq+uWtpqQtgTLJbANI6KByS2wDFcpqd/oTeIvBUPjn4KX/wAPNJg1SD+wNasrqEPDNz5cVwI1zGrcZUk8j2NC3B7H1TTLj/UP9KfTLj/UP9KAH0UUUAFV9O/49F+p/nViq+nf8ei/U/zoAsUUUUAMT/Xv9B/Wn0xP9e/0H9afQAVXvP8AWW//AF0FWKr3n+st/wDroKALFFFFADJ/9Q/+6aeOlMn/ANQ/+6aeOlAHitt/yezc/wDYhj/0sWvaq8Vtv+T2bn/sQx/6WLXtVABRRRQAUUUUAFFFFABRRRQAUUUUAFFFFABRRRQ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VigApjf69P8Adb+lPpjf69P91v6UAPooooAr6h/qV/31qxVfUP8AUr/vrVigAooooAjt/wDUrUlR2/8AqVqSgAqvB/x+XH/Af5VYqvB/x+XH/Af5UAWKKKKAGS/fi/3v6Gn0yX78X+9/Q0+gAqO5/wCPeT/dNSVHc/8AHvJ/umgAtv8Aj3j/ANwfyqSo7b/j3j/3B/KpKACmRdZP9/8ApT6ZF1k/3/6UAPooooAr/wDMR/7Zf1qxVf8A5iP/AGy/rVigAqObqn++KkqObqn++KAJKKKKAIrz/j1l/wB006D/AFCf7opt5/x6y/7pp0H+oT/dFAD6KKKAGRdZP9/+gp9Mi6yf7/8AQU+gAqu//IQj/wCuZ/nViq7/APIQj/65n+dAFiiiigBk/wDqj9R/On0yf/VH6j+dPoAKKKKAK+nf8e3/AAI/zqxWPd61pWi2CzapfRWqM5C7sksc9gOTWBc/FDwtEZ1iluZ2jUlCsJCyn0BP9cVzVsZQou1SaT9TroYHE11enTbXpodvXmnxk1L4kaBqGi+IPA+mjXtLtJWXW9FjVRcXMTDCvEx5ypydo68ds03wz8TrrVvFNvp0mlxRWlzJ5cZVyZFPYnsa2vitrmoaF4fabTSY5Z5lhMwGfKGCcj3OMfjWEczoToSrwd1HfQ6J5TiaeIhh6itKW2p5hZf8Jd8UvjF4V8Yan4M1DwX4Z8ILcXAm1crHc3c0qbdoUH5UGASScdfpSfta+I7TxH8K7vw34cil1e8nubWbNtgqoSdGI56nCmqyDxf4oK4bU9RRz5e7J8vjsT92un0H4T6ldRiTV7xLH58eUgEjFe/OcD9a8v8AtbF4lpYWlpvd/wBWPZ/sXA4RN4ytr2X9XLP7QHhPUvH3w10a48KiGXWdMvbbWdLjuDtSaSLny2z0yCRzxn864rxhqXxA+NSaF4Ll+GWteE7KLUre91vUdTKiOJYW3FIMcyFj0PH0xzX0GlvDZpY2tuuyKEbEX0AGBV6vo4Xsubf9T5WfLd8u36BTLj/UP9KfTLj/AFD/AEpkj6KKKACq+nf8ei/U/wA6sVX07/j0X6n+dAFiiiigBif69/oP60+mJ/r3+g/rT6ACq95/rLf/AK6CrFV7z/WW/wD10FAFiiiigBk/+of/AHTTx0pk/wDqH/3TTx0oA8Vtv+T2bn/sQx/6WLXtVeK23/J7Nz/2IY/9LFr2qgAooooAKKKKACiiigAooooAKKKKACiiigCvqYvTptyNNaFb0xN9nM2fLEmPlLY5xnGa8t02+1bRfiDoegx+NrvxDqtyW/tyxnCeVBH5ZbzY8KDHhtoC5OQa9P1n+0P7Ju/7J+z/ANoeS32bzwTH5mPl3Y5xnFeaag/iLxlf+G7WbwbfaLfabqMN7f6hcCMRxCP76QsrEyb+npg80LcHsN8zxR4k0zxH4ssPFF9prabd3MWl2MKIbdltyQfNBUly7K3cYBGKs2+sap4913TdOsdYvdC0/wDsK31W5exKiaSScnYm5gcKoVicDniqpXxR4b0zxH4SsfC1/qTajd3Uul30LJ9nVbglj5rEgpsZmzwcgDFWYNJ1TwBrmm6jZ6Pfa7p50K30q5WwCtNHLATsfYxGVYMw46cUIGdF8MNV1K+07VNN1i6+2X2jalLp73OwKZ1UKyOQOAxVxnHcGvHP2hviB4M8VT+AtL8PeILTUL208b6fNPDFu3RopkVmOR0DMB+Nex/C/S9SstO1TU9Ytfsd7rOpS6g9qXDGBWCqiMRwWCoM47mvOP2pNM02zt/h3NZ6faW8j+O9OV3ihVGYESkgkDkZoA9v+1W//PVaPtdv/wA9VqTYn91fyo2J/cX8qAIJbq3JTEq8Nk0/7Xb/APPVaWZFzH8q/fHan7E/uL+VAEf2u3/56rUdzcwNbuqyKSVOBVjYn9xfyqK7VRbSfKv3T2oAbDdW6xIplUEKM0/7Xb/89VpYEXyI/lX7o7e1P2J/cX8qAI/tdv8A89VpkV1bqpzKo+Y/zqfYn9xfypkKLsPyr95u3vQAn2u3/wCeq0fa7f8A56rUmxP7i/lRsT+4v5UAVIriEXczmQbWC4PrU/2u3/56rUcSr9tnG0Ywvb2qxsT+4v5UAR/a7f8A56rTJLq3JTEq8Nk/kan2J/cX8qZKi7o/lX73p7GgBPtdv/z1Wj7Xb/8APVak2J/cX8qNif3F/KgCCe6t2hdRKpJUgflSW9zAsCK0qghRkVLcIvkSfKv3T29qS1Rfs0fyr90dqAD7Xb/89Vo+12//AD1WpNif3F/KjYn9xfyoAgjurcF8yry2R+VP+12//PVaWJFzJ8q/e9PYU/Yn9xfyoAj+12//AD1WoJLiE3cTiQbQDk1b2J/cX8qryqv26EbRja3agCT7Xb/89Vo+12//AD1WpNif3F/KjYn9xfyoAgmurdoyBKpPH86f9rt/+eq0twi+UflXt296fsT+4v5UAR/a7f8A56rSG7t8f61al2J/cX8qCiY+4v5UAVLK4hS3VWkAOTx+NT/a7f8A56rTNPVTarlQeT296n2J/cX8qAI/tdv/AM9VpiXVuJHPmrg4x+VT7E/uL+VMRF82T5V7dvagBPtdv/z1Wj7Xb/8APVak2J/cX8qNif3F/KgCpNcQtcQMJAQpOT6cVP8Aa7f/AJ6rTLhV+1W/yjq3b2qfYn9xfyoAj+12/wDz1WmS3Vu0TgSqSVOKn2J/cX8qbOi+S/yr909vagBgurfA/erS/a7f/nqtSBEwPkX8qNif3F/KgCP7Xb/89VqC1uIU83dIBmQkfSrexP7i/lUFmqkzZUf6w9qAH/a7f/nqtH2u3/56rUmxP7i/lRsT+4v5UAQfarfzw3mrjbj9af8Aa7f/AJ6rS7F+0D5V+4e3vT9if3F/KgCP7Xb/APPVagvbiGSDakgJ3Dj8at7E/uL+VV9QVRb8KB8w7e9AEn2u3/56rR9rt/8AnqtSbE/uL+VGxP7i/lQBH9rt/wDnqtMgurdYlBlUHFT7E/uL+VMt0XyV+VenpQAn2u3/AOeq0fa7f/nqtSbE/uL+VGxP7i/lQBUt7iFZ52aQAMwwfXip/tdv/wA9VqO2VftFx8o+8O3tVjYn9xfyoAj+12//AD1WmNdW/nK3mrgA/wBKn2J/cX8qYyL56fKv3T2+lACfa7f/AJ6rR9rt/wDnqtSbE/uL+VGxP7i/lQBUvLiF41CyAneDU/2u3/56rUd+qiJcKB869qsbE/uL+VAEf2u3/wCeq0fa7f8A56rUmxP7i/lRsT+4v5UAQQ3VusSgyqDT/tdv/wA9VpbdF8lflX8qfsT+4v5UAR/a7f8A56rUEVxCt1MxkAVtuD61b2J/cX8qghVftk42jHy9vagB/wBrt/8AnqtH2u3/AOeq1JsT+4v5UbE/uL+VAEEl1bl4yJV4bn8jT/tdv/z1WlkRd8fyr9709jT9if3F/KgCP7Xb/wDPVajnuYGgdVlUkqcVY2J/cX8qjuUX7PJ8q/dPagCOC6t1gjVpVBCgGpPtdv8A89VpbZF+zx/Kv3R29qfsT+4v5UAR/a7f/nqtMjurcF8yry2RU+xP7i/lTIkXL/Kv3vSgBPtdv/z1Wj7Xb/8APVak2J/cX8qNif3F/KgCp9oh+2+Z5g2+XjPvmp/tdv8A89Vpm1f7QxtGPL9Pep9if3F/KgCP7Xb/APPVaZLdW52YlXhgTU+xP7i/lTJkXKfKv3x2oAT7Xb/89Vo+12//AD1WpNif3F/KjYn9xfyoAr3NzA1vIqyKSVOBSw3VusSAyqCFGaddqotZPlX7p7U6BF8lPlX7o7UAJ9rt/wDnqtH2u3/56rUmxP7i/lRsT+4v5UAQR3VuC+ZV5bI/Kn/a7f8A56rSxIuZPlX73p7Cn7E/uL+VAEf2u3/56rUDXEJvUfzBtCEE1b2J/cX8qruq/b4xtGNh7UASfa7f/nqtH2u3/wCeq06YwQxPLMY440BZmbACgdya43xJ8Q/Dmn2Up0+5gv7zZmKOMEoW92HA9awr4mlQjzVJJHRh8JWxMuWlFs62a6t2jIEqk5H86rarr2kaXbG4v76KCMEDnJJJ9AOTXiF1478W6nJLDFdFBKMCK2gAKgf3Tjd29aj0jwl4p8SXazyW9wElbD3V0SAMd+eT+FeJPPvae7hqbk/67f8AAPoYcN+y97F1VFeX/B/4J6n4n+IOk6Zo1vqGn41I3LMkSo20Agc7iRkYyOMV5bfeNvF2q6grw6hcxNuzHBaAqBz0wOW/HNem6L8OtMh8MLo+rMbt/PNx5seUKMQBhT1xgDrXReH/AA7o+hQGPTbKOIkAPIfmd/qTzVVsHj8ZKLnPkjZaLv8A15k0MdluBjJU6ftJXdm9rdP6tqeJal4b8Xatrpa9tZHmmIJmdsRKCM9ewHpXYaP8L9HidJNU1d7n5CHiiXYu4jqG68f59K9I09VNvyoPzHt71Y2J/cX8q3pZHhYSc53k33/rX5nNW4ixk4KFO0ElbRf1b5HLeGPCfhfw/P8AabNTLcjO2edtzqD2HAA/Kt6Z7G4EsVwIpYnAyrruU/gat7E/uL+VMRF86T5V6DtXqUqFOlDkhFJHj1sRVrT9pUk2+5DbSWFtCsNv5MMS/dRF2gfgKl+12/8Az1WpNif3F/KjYn9xfyrRK2iMm23dlS4uIWngZZAQrHJ9OKn+12//AD1Wo7lV+0W/yj7x7e1WNif3F/KmIj+12/8Az1WmTXVu0TASqSRU+xP7i/lTLhF8l/lXp6UAJ9rt/wDnqtH2u3/56rUmxP7i/lRsT+4v5UAR/a7f/nqtQWVxDHbqryAHJ4/GrexP7i/lUGnqptVyoPJ7e9AD/tdv/wA9Vo+12/8Az1WpNif3F/KjYn9xfyoAgW6t/Nc+auCBj9af9rt/+eq0qovnP8q9B2+tP2J/cX8qAI/tdv8A89VqC6uIWeErIDtfJ9hVvYn9xfyqvdqokgwo/wBYO1AEn2u3/wCeq0fa7f8A56rUmxP7i/lRsT+4v5UAQTXVu0TgSqSVOKcLu3x/rVp06L5L/Kv3T2p4RMfcX8qAPn7xF4q8PeFf2wJ9Y8Q6rBp1g/gpbdZ5c7TKbsMF4B5wrH8K9tj1L+3PCp1TwteWlwbu2MlhcSA+SzEfKx77c15I9nZ3n7aVzBeWsFxEPAoYJLGHUN9sUZwe/J5969h1WG9t9AuYfD8VnFeRwMLOOVMQhwPlBC4wM+lDBHm+kX2qaP8AEbRvD0PjS88RahOJDrtncBPLt1Ee4SR7VHl/MVAXJyD+NM8/xV4g0DX/ABtYeKL2waxuboaZYRohtmit2ZcSqVy5co2TkYyMVPev4g8Zax4ajk8G32iXWl6hHe39/dBFSMICGjhZWJk3k49MdarmPxT4f0HX/BFj4Wvr9765ujpl/EU+zLHcMzZlYnKFC7ZGOcDHWgEemeG9SXWfD2nasqbFvbWO4C/3d6hsfrWhWf4a01dG8O6dpKvvFlax2+7+9sULn9K0Kb3EtgooopDCiiigAooooAKKKKACiiigAooooAK8V/aw/wCPH4cf9j5pv8pa9qrxX9rD/jx+HH/Y+ab/ACloA9qooooAjm6x/wC+KkqObrH/AL4qSgAqK8/49ZP901LUV5/x6yf7poAdB/qI/wDdH8qfTIP9RH/uj+VPoAKZB9w/7zfzp9Mg+4f95v50APooooArw/8AH9P9F/lViq8P/H9P9F/lVigApkv3o/8Af/oafTJfvR/7/wDQ0APooooAZcf8e8n+4f5Ulr/x7R/7opbj/j3k/wBw/wAqS1/49o/90UASUUUUAMi6yf7/APQU+mRdZP8Af/oKfQAVXl/4/of91qsVXl/4/of91qALFFFFAEdx/qj+H86kqO4/1R/D+dSUAFB6UUHpQBX0/wD49V+p/nViq+n/APHqv1P86sUAFRx/62T8P5VJUcf+tk/D+VAElFFFAFe4/wCPu3+rfyqxVe4/4+7f6t/KrFABTJ/9RJ/un+VPpk/+ok/3T/KgB46CigdBRQAVXsus3/XU1YqvZdZv+upoAsUUUUAR/wDLwP8AcP8AOpKj/wCXgf7h/nUlABVfUf8Aj3/4EP51YqvqP/Hv/wACH86ALFFFFABUdv8A6lfpUlR2/wDqV+lAElFFFAFe1/4+bj/eH8qsVXtf+Pm4/wB4fyqxQAUxv9en+639KfTG/wBen+639KAH0UUUAV9Q/wBSv++tWKr6h/qV/wB9asUAFFFFAEdv/qVqSo7f/UrUlABVeD/j8uP+A/yqxVeD/j8uP+A/yoAsUUUUAMl+/F/vf0NPpkv34v8Ae/oafQAVHc/8e8n+6akqO5/495P900AFt/x7x/7g/lUlR23/AB7x/wC4P5VJQAUyLrJ/v/0p9Mi6yf7/APSgB9FFFAFf/mI/9sv61Yqv/wAxH/tl/WrFABUc3VP98VJUc3VP98UASUUUUARXn/HrL/umnQf6hP8AdFNvP+PWX/dNOg/1Cf7ooAfRRRQAyLrJ/v8A9BT6ZF1k/wB/+gpzsqIXdgqqMkk4AFAC1j+I9YsNCUahqMpjhVdvAyWYngAdzXB+Nvig0clzpugRDejbPtpYMp9Sg7+x/SuCWLxV4oZGxqWqbTtVmJZVP1PArwcXnkIt08OuaX4f8E+lwXDtSaVXEyUIfjb8l8/uN7x/8QLvXPtGnaf+50qQBTuTEkmDkknsM9vSofAPgO48TWr3s101napIEB8rJk9dufTpXbeBvhtZafHbahrSGfUEO/yd4MUZzxxjkj64r0MAAYAwK58NlNXFVPb4138v629DpxWd0cHT+rZerf3v63v3Oc8KeE9N8L2Usdm0k0srgvNLjceeAMDgV0dMn/1R+o/nT6+ipUoUYKEFZI+WrVqlebqVHdsKKKK0Mivp3/Ht/wACP86sVX07/j2/4Ef51YoAKjT/AF0n0FSVGn+uk+goAkooooAr3X/Hxb/7x/lViq91/wAfFv8A7x/lVigAplx/qH+lPplx/qH+lAD6KKKACq+nf8ei/U/zqxVfTv8Aj0X6n+dAFiiiigBif69/oP60+mJ/r3+g/rT6ACq95/rLf/roKsVXvP8AWW//AF0FAFiiiigBk/8AqH/3TTx0pk/+of8A3TTx0oA8Vtv+T2bn/sQx/wCli17VXitt/wAns3P/AGIY/wDSxa9qoAKKKKACiiigAooooAKKKKACiiigAorh9S+LPw/sfDmu+IJPEVvLp+hXX2O/lhVn23HH7pcD52yQPlzz9KvfDb4geGfiDpc9/wCG7uWT7LL5N1b3EDQz274yA6MARkcg9DQB1VFFFABRRRQAV4r+1h/x4/Dj/sfNN/lLXtVeK/tYf8ePw4/7HzTf5S0Ae1UUUUARzdY/98VJUc3WP/fFSUAFRXn/AB6yf7pqWorz/j1k/wB00AOg/wBRH/uj+VPpkH+oj/3R/Kn0AFMg+4f95v50+mQfcP8AvN/OgB9FFFAFeH/j+n+i/wAqsVXh/wCP6f6L/KrFABTJfvR/7/8AQ0+mS/ej/wB/+hoAfRRRQAy4/wCPeT/cP8qS1/49o/8AdFLcf8e8n+4f5Ulr/wAe0f8AuigCSiiigBkXWT/f/oKfTIusn+//AEFPoAKry/8AH9D/ALrVYqvL/wAf0P8AutQBYooooAjuP9Ufw/nUlR3H+qP4fzqSgAoPSig9KAK+n/8AHqv1P86sVX0//j1X6n+dWKACo4/9bJ+H8qkqOP8A1sn4fyoAkooooAr3H/H3b/Vv5VYqvcf8fdv9W/lVigApk/8AqJP90/yp9Mn/ANRJ/un+VADx0FFA6CigAqvZdZv+upqxVey6zf8AXU0AWKKKKAI/+Xgf7h/nUlR/8vA/3D/OpKACq+o/8e//AAIfzqxVfUf+Pf8A4EP50AWKKKKACo7f/Ur9KkqO3/1K/SgCSiiigCva/wDHzcf7w/lViq9r/wAfNx/vD+VWKACmN/r0/wB1v6U+mN/r0/3W/pQA+iiigCvqH+pX/fWrFV9Q/wBSv++tWKACiiigCO3/ANStSVHb/wCpWpKACq8H/H5cf8B/lViq8H/H5cf8B/lQBYooooAZL9+L/e/oafTJfvxf739DT6ACo7n/AI95P901JUdz/wAe8n+6aAC2/wCPeP8A3B/KpKjtv+PeP/cH8qkoAKZF1k/3/wClPpkXWT/f/pQA+iiigCv/AMxH/tl/WrFV/wDmI/8AbL+tWKACo5uqf74qSo5uqf74oAkooooAivP+PWX/AHTToP8AUJ/uim3n/HrL/umsXU/Fnh7R08q/1SFJowoaJcu4JH90ZNRUqwprmm0l5mlKjUqy5acW35am/RXmmufFqwt7pY9JsHvYx96WRvLB+gxn88VxHiHxr4i1+8uLe3uZ47S5bZHaRKM7ewyBkn1ryMRnuFpaQfM/L/P/ACPbwvDmMrWc1yLz/wAv87HqPjfxvYeHbe4ggkjuNTODHByQM45Yjp646mvO/EnjrWNf8JvbTW6wD7SFnmgyFZCpIQ+mSD9cVB4V+Huua00U08X2GzMm2R5eHwOpC9TXsugeG9I0TTG0+ytQYXbfJ5vzlz6nNcUFj8ycnJ+zg1a3f+u+h6E5ZblSjGK9pUTvft/l6a+Z5Z8LvAsOuQjWNUY/YlkKxwAEedjqSf7ufTrg163ZWdrp8lvZ2UCQW8URCRoMAc1djRI0WONVRFGAqjAAqF/+QhH/ANcz/OvZwGApYOmoxWvV9zwcyzOtjqjlN+70XRf8HzLFFFFdx5w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MmUyQvGrFSykAjtx1p9cr8StG8ZazpVvF4K8YJ4YvY5d0ssmnR3aTR4PylX6HODkH1pMEfPPhHwP421GHwF8K9V8FXunaR4X1uTU9b1eQp9k1Ly5HeExkHLl9/IPI/Dj1P4L2uuar8TvHXj/UvD954estWFpZ2NneALcSrbq6tO6g/LuLYGewrzvwB4U+LvhLwpa6HqHx28OeGriB5WbTriwtbl4t0jNkyO2Tuzu9s47V6b8EfC91p/iDxD4m1n4j2fjbWtTjt4Z5bOGKGK3jiDbBsjYgE7jzx0qkDPVKKKKQBRRRQAV4r+1j/wAePw4/7HzTf5S17VXiv7WP/Hj8OP8AsfNN/lLQB7R5kf8AfX86PMj/AL6/nS7F/ur+VGxf7q/lQBFLImU+dfvjvUnmR/31/OmTKuY/lH3x2qTYv91fyoATzI/76/nUV26G2kAdSdp71NsX+6v5VFdqv2aT5R909qAFgkTyU+dfujv7U/zI/wC+v502BV8iP5R90dvan7F/ur+VACeZH/fX86ZC6bD86/ebv71JsX+6v5VHCq7D8o+83b3oAf5kf99fzo8yP++v50uxf7q/lRsX+6v5UAVonX7bOdy4wvf2qx5kf99fzqCFV+2zjaMYXt7VY2L/AHV/KgBPMj/vr+dMlkTdH86/e9fY1JsX+6v5VHKq7o/lH3vT2NAD/Mj/AL6/nR5kf99fzpdi/wB1fyo2L/dX8qAI7iRPIk+dfunv7Ulq6C3jy6/dHeluFXyJPlH3T29qS1Vfs8fyj7o7UASeZH/fX86PMj/vr+dLsX+6v5UbF/ur+VAEcUiZk+dfvevsKf5kf99fzpkSrmT5R9709hUmxf7q/lQAnmR/31/Oq8rr9thO5cbW5zVnYv8AdX8qryqv26EbRja3agCfzI/76/nR5kf99fzpdi/3V/KjYv8AdX8qAIp5E8o/Ovbv71J5kf8AfX86ZcKvlH5R27e9SbF/ur+VACeZH/fX86DJHj76/nS7F/ur+VIUXH3V/KgCCwdBaqCyg5Pf3qfzI/76/nUGnqptVyoPJ7e9WNi/3V/KgBPMj/vr+dRpInmyfOvbv7VLsX+6v5VGir5snyjt29qAH+ZH/fX86PMj/vr+dLsX+6v5UbF/ur+VAFa4dPtVudy4BbPPtVjzI/76/nUFwq/arf5R1bt7VY2L/dX8qAE8yP8Avr+dMmkTyX+dfunv7VJsX+6v5UydV8l/lH3T29qAFEkeB86/nS+ZH/fX86Ai4Hyr+VLsX+6v5UAJ5kf99fzqvZugM2WUfvD3qzsX+6v5VXs1UmbKj/WntQBP5kf99fzo8yP++v50uxf7q/lRsX+6v5UAReYn2gfOv3PX3qTzI/76/nTNq/aB8o+4e3vUmxf7q/lQAnmR/wB9fzqvqDqbfhlPzDv71Z2L/dX8qragqi34UD5h296ALHmR/wB9fzo8yP8Avr+dLsX+6v5UbF/ur+VACeZH/fX86jt5E8lfnXp61LsX+6v5VHbqvkr8o6elAD/Mj/vr+dHmR/31/Ol2L/dX8qNi/wB1fyoArWzqLi4yy8sMc+1WPMj/AL6/nUFsq/aLj5R94dvarGxf7q/lQAnmR/31/OmM6eenzr909/pUmxf7q/lUbKvnp8o+63b6UAP8yP8Avr+dHmR/31/Ol2L/AHV/KjYv91fyoArXzqYlwyn5171Y8yP++v51BfqoiXCgfOvarGxf7q/lQAnmR/31/OjzI/76/nS7F/ur+VGxf7q/lQBFbyJ5K/Ov51J5kf8AfX86Zbqvkr8o/KpNi/3V/KgBPMj/AL6/nVeF0+1zncuPl71Z2L/dX8qrwqv2ycbR/D29qAJ/Mj/vr+dHmR/31/Ol2L/dX8qNi/3V/KgCOR03x/Ov3vX2NP8AMj/vr+dMkVd8fyj73p7GpNi/3V/KgBPMj/vr+dR3LobeQB1+6e9S7F/ur+VR3Kr9nk+UfdPagBLaRBbx/Ov3R39qk8yP++v50y2Vfs8fyj7o7e1SbF/ur+VACeZH/fX86ZFImX+dfvetSbF/ur+VRxKuX+Ufe9PagB/mR/31/OjzI/76/nS7F/ur+VGxf7q/lQBW3p/aGdy48vrn3qx5kf8AfX86g2r/AGhjaMeX6e9WNi/3V/KgBPMj/vr+dRzSJ8nzr98d6l2L/dX8qjmVcp8o++O1AD/Mj/vr+dYmp+L/AA3ptxNbXerQJPCpLxjJYcZxx39qXxX4k0nw5YtcXkiNKR+7gQje57cdh714T4b02TxR4rjs5JJEN1I8ksgG4qOWJrxsyzOWHnGlRSc3/SPeynKI4qnOtiG4wit+/f7je8UfEjW9Smu7XT5FtbCUlI9iYl2Z67s8E+1UfCPgrVfFCvem5jtbfeQ00+Szt1JA7/XNeneE/Aen+Gobq4eYX9064WSSEL5YwfujnBOeTmuvt0QQRgIoG0dq5KOT1sTJVMbNv+7/AMH/ACO6vntDCxdLL4Jf3u/yt+f3Hn+lfCvQIBC9/fXF3Iv+sUMEjc/QcgfjXYWeh6BZ3i3lrptjDcKu1ZEjUMBjHX6VqbF/ur+VGxf7q/lXs0cDh6C/dwSPAxGY4rEP95UbI4pEzJ86/e9fYU/zI/76/nTIlXMnyj73p7CpNi/3V/Kus4hPMj/vr+dV3dft8Z3LjYec1Z2L/dX8qruq/b4xtGPLPb3oAn8yP++v50eZH/fX86XYv91fyo2L/dX8qAI55E8s/OvUd/en+ZH/AH1/OmTqvlH5R1Hb3qTYv91fyoATzI/76/nR5kf99fzpdi/3V/KjYv8AdX8qAK1g6i35ZR8x7+9WPMj/AL6/nUGnqpt+VB+Y9verGxf7q/lQAnmR/wB9fzqNJE86T516DvUuxf7q/lUaKvnSfKOg7UAP8yP++v50eZH/AH1/Ol2L/dX8qNi/3V/KgCtcupuLfDLwxzz7VY8yP++v51XuVX7Rb/KPvHt7VZ2L/dX8qAE8yP8Avr+dMnkTyX+denrUmxf7q/lUdwq+S/yjp6UAP8yP++v50eZH/fX86XYv91fyo2L/AHV/KgBPMj/vr+dV9PdRaqCyg5PU+9Wdi/3V/Kq+nqptVyoPJ7e9AE/mR/31/OjzI/76/nS7F/ur+VGxf7q/lQBGsiec/wA69B3+tP8AMj/vr+dMVV85/lHQdvrUmxf7q/lQAnmR/wB9fzqvdupkgwynEgzzVnYv91fyqtdqvmQfKP8AWDtQBY8yP++v50eZH/fX86XYv91fyo2L/dX8qAI55E8l/nX7p708SR4++v502dV8l/lH3T2pwRcfdX8qAPF7Ug/tsXOCD/xQY6f9fi17VXitqAP22bnAA/4oMf8ApYte1UAFFFFABRRRQAUUUUAFFFFABTZtxhcRsFfadpPY06kcqqFmwFAyc+lAHyL8GrL9nmXwnInxIu/C934zjvbhdZuNUvVd5pvNb50cttZCu0grx685r3n4OWvwjthqR+Fn/COkN5f2/wDsmVX/AL2zfgn/AGsfjXjcXiTSta8V+G9Q0r4MeBYvA+veIP7IttSvdOia7vDl906RqoCoSjYLZJr1P4Iatpp8QeLPCr+BdI8I67o9zH9pi02CNIru2k3G3mBQDOVByDnBz64Atge56nRRRQAUUUUAFeK/tYf8ePw4/wCx803+Ute1V4r+1h/x4/Dj/sfNN/lLQB7VRRRQBHN1j/3xUlRzdY/98VJQAVFef8esn+6alqK8/wCPWT/dNADoP9RH/uj+VPpkH+oj/wB0fyp9ABTIPuH/AHm/nT6ZB9w/7zfzoAfRRRQBXh/4/p/ov8qsVXh/4/p/ov8AKrFABTJfvR/7/wDQ0+mS/ej/AN/+hoAfRRRQAy4/495P9w/ypLX/AI9o/wDdFLcf8e8n+4f5Ulr/AMe0f+6KAJKKKKAGRdZP9/8AoKfTIusn+/8A0FPoAKry/wDH9D/utViq8v8Ax/Q/7rUAWKKKKAI7j/VH8P51JUdx/qj+H86koAKD0ooPSgCvp/8Ax6r9T/OrFV9P/wCPVfqf51YoAKjj/wBbJ+H8qkqOP/Wyfh/KgCSiiigCvcf8fdv9W/lViq9x/wAfdv8AVv5VYoAKZP8A6iT/AHT/ACp9Mn/1En+6f5UAPHQUUDoKKACq9l1m/wCupqxVey6zf9dTQBYooooAj/5eB/uH+dSVH/y8D/cP86koAKr6j/x7/wDAh/OrFV9R/wCPf/gQ/nQBYooooAKjt/8AUr9KkqO3/wBSv0oAkooooAr2v/Hzcf7w/lViq9r/AMfNx/vD+VWKACmN/r0/3W/pT6Y3+vT/AHW/pQA+iiigCvqH+pX/AH1qxVfUP9Sv++tWKACiiigCO3/1K1JUdv8A6lakoAKrwf8AH5cf8B/lViq8H/H5cf8AAf5UAWKKKKAGS/fi/wB7+hp9Ml+/F/vf0NPoAKjuf+PeT/dNSVHc/wDHvJ/umgAtv+PeP/cH8qkqO2/494/9wfyqSgApkXWT/f8A6U+mRdZP9/8ApQA+iiigCv8A8xH/ALZf1qxWNr+tWGiie+vJhtggBKKQXJJwAB7kivJpPiN4ov8AxFFJYN5cTShYrNIwwYZ6HuSfWvOxmZ0MI1GerfRHqYDKMRjYylDRLqz3IkKMsQB6mvM/il44sVsb3QdNmmN7lUeaPhU5+YBs9ccfjXK+MLTxrqXii+spINUnRpmMcabvJ2A/KR/D0q54Z+GOqz3ltPrYS2s2OZIhJmU/7PHAz9a8vE5hisVehh6bXRt/d8j2cJlmCwajiMVVT2aS+/5nN+FPCeseJjI+nrH5UTqkksr4C5/U/h7V7P8AD/wjb+F9PYMyT303+vnAwCOyr7D9a1vD+i6boNh9i0y3EMRYs3JJZj3JPWtGuzLcnp4RKctZ/h8jgzXPKuNbpw0p9ur9SK8/49Zf9006D/UJ/uim3n/HrL/umnQf6hP90V7J4I+iiigBkXWT/f8A6Cn0yLrJ/v8A9BT6ACq7/wDIQj/65n+dWKrv/wAhCP8A65n+dAFiiiigBk/+qP1H86fTJ/8AVH6j+dPoAKKKKAK+nf8AHt/wI/zqxVfTv+Pb/gR/nVigAqNP9dJ9BUlRp/rpPoKAJKKKKAK91/x8W/8AvH+VWKr3X/Hxb/7x/lVigAplx/qH+lPplx/qH+lAD6KKKACq+nf8ei/U/wA6sVX07/j0X6n+dAFiiiigBif69/oP60+mJ/r3+g/rT6ACq95/rLf/AK6CrFV7z/WW/wD10FAFiiiigBk/+of/AHTTx0pk/wDqH/3TTx0oA8Vtv+T2bn/sQx/6WLXtVeK23/J7Nz/2IY/9LFr2qgAooooAKKzfFMlvH4Y1SS61OXSrdbOVpb6IgPaqEOZVJBAKj5hkHp0r5Zj1TxbcfHzwpB4I+MOkeNC+kXbwSaiiGBFBGY5fsxXcx6hiAR6GjqHQ+uKK+Zv2e/FnxIs/EPje11DwbJr8L+MbmG+vLDVVKWEmVDqkc2GaFeoxzjtX0zQHUKKKKACkkRZI2jYZVgQR7UteefFnVvh94P1jQvHHja6u7O4sjPa2E8cVxLGDKnzqyxKRkheCw7HFAHj+t/Dn4x+F08MeG/DOh6P4o8O+F9e/tbSJmv1tbgRfvMW8wfg4Mh+Zc8AcV6x8HPCHinTtc8ReOPHc9h/wkfiFoUa0sCWgsreEERxBjyzfMxJ9a+cPDGpfso63o6apr39t6NqM8kjTWf2zUp9nzsAd6LtORhsDpnHavYv2Xbr4ev4i8WWnwy0nUhocMdoW1W6uLl1upSJMxqk4BXZ3x1z9KaBnvFFFFIAooooAK8V/aw/48fhx/wBj5pv8pa9qrxX9rD/jx+HH/Y+ab/KWgD2qiiigCObrH/vipKjm6x/74qSgAqK8/wCPWT/dNS1Fef8AHrJ/umgB0H+oj/3R/Kn0yD/UR/7o/lT6ACmQfcP+8386fTIPuH/eb+dAD6KKKAK8P/H9P9F/lViq8P8Ax/T/AEX+VWKACmS/ej/3/wChp9Ml+9H/AL/9DQA+iiigBlx/x7yf7h/lSWv/AB7R/wC6KW4/495P9w/ypLX/AI9o/wDdFAElFFFADIusn+//AEFPpkXWT/f/AKCn0AFV5f8Aj+h/3WqxVeX/AI/of91qALFFFFAEdx/qj+H86kqO4/1R/D+dSUAFB6UUHpQBX0//AI9V+p/nViq+n/8AHqv1P86sUAFRx/62T8P5VJUcf+tk/D+VAElFFFAFe4/4+7f6t/KrFV7j/j7t/q38qsUAFMn/ANRJ/un+VPpk/wDqJP8AdP8AKgB46CigdBRQAVXsus3/AF1NWKr2XWb/AK6mgCxRRRQBH/y8D/cP86kqP/l4H+4f51JQAVX1H/j3/wCBD+dWKr6j/wAe/wDwIfzoAsUUUUAFR2/+pX6VJUdv/qV+lAElFFFAFe1/4+bj/eH8qsVXtf8Aj5uP94fyqxQAUxv9en+639KfTG/16f7rf0oAfRRRQBX1D/Ur/vrViq+of6lf99asUAFFFFAEdv8A6lakqO3/ANStSUAFV4P+Py4/4D/KrFV4P+Py4/4D/KgCxRRRQAyX78X+9/Q0+mS/fi/3v6Gn0AFR3P8Ax7yf7pqSo7n/AI95P900AFt/x7x/7g/lUlR23/HvH/uD+VSUAFMi6yf7/wDSuV8RfELw5o8ktubh7u6iYq0MC5w3oWPH615jr3xF8Rap50NvIthby5HlwD58f73XP0xXlYvOcLhtL8z7I9nBZDjMVry8se70+47fxb8ULbStRudO0+wN3NA2wyvJtj3DqMDk46fWue034n+IrzXIYUs7Ro5mEaW6Kc7iMD5s561meAfA+pa5f299f2zR6X5m6VpSVaYegHXk969k0rw7oelmNrDS7WB4wQjhAXGf9o8/rXm4ZZjjn7Vz5I30Xl+vzPWxbyrLl7FU+edtXfr9+j9DwXTdE17xP4ingaOT7a5eS4knBVVPfPHHPAFerfDLwS/hsT3mpfZpr+Q7YzHlhEnfBIHJ+nauw/5iP/bL+tWK7sFktHDT9pJ80u552Pz+viqbpRSjDTRf5hUc3VP98VJUc3VP98V7J4JJRRRQBFef8esv+6adB/qE/wB0U28/49Zf9006D/UJ/uigB9FFFADIusn+/wD0FPpkXWT/AH/6Cn0AFV3/AOQhH/1zP86sVXf/AJCEf/XM/wA6ALFFFFADJ/8AVH6j+dPpk/8Aqj9R/On0AFFFFAFfTv8Aj2/4Ef51Yqvp3/Ht/wACP86sUAFRp/rpPoKkqNP9dJ9BQBJRRRQBXuv+Pi3/AN4/yqxVe6/4+Lf/AHj/ACqxQAUy4/1D/Sn0y4/1D/SgB9FFFABVfTv+PRfqf51Yqvp3/Hov1P8AOgCxRRRQAxP9e/0H9afTE/17/Qf1p9ABVe8/1lv/ANdBViq95/rLf/roKALFFFFADJ/9Q/8AumnjpTJ/9Q/+6aeOlAHitt/yezc/9iGP/Sxa9qrxW2/5PZuf+xDH/pYte1UAFFFFACOqupVlDKRggjIIryHxv8B/Cfir4oaT4ovtK0kaVa2M0F3Yx23lPcSscpLvjKnK+vWvUte/tMaJfnRRbHVPs0n2MXOfKM207N+Odu7Gcdq8Xb49al4N1K10f4xeB77w1cXIfyNQ09xe2c4TG9ht+dQAQSMMQOtHUfQl+HHwDuPBer6rfaX4+8RadBc6y99b2Vnc7rc25IxFMkobe+BgvkEivcKw/B/jDwt4wsBfeF9f0/V4O7W04cp7MvVT7ECtygQUUUUAFR3IhMLGdVaNQWYMMjAqSq+pXNnZ2MtxqFzBbWqr+9lmkCIo9yeBQwPlrR/iX49sfDvh678C/DXwbpXhDXtYfTdCF7cSeYzu8hV5AvCh2V/xP416z8CfGHjbxHqvijSPHOmaFo2oaJcRQf2fp5kLqHUuJWLEhkcY2lT2bODXI6d8LNcvfhDceFfD3jDQtRttG1mLU/B17FlxCY5TKIp2UkNgsVyvY59q7H4N+EvG1l4t8T+OPiBLpEes64ltbpZ6WztBBDAGC/M3JYlyfb9AIGej6xLewaTdzabard3qQs1vAzhBJIB8qlj0BOOa88nv/HPhm+8N3OueILPVP7Xv4rK501LJYvJaQElonU7mCY53ZyOeK7/xDqJ0nQ73Uls7m9a2haRbe3QvJKQOFUDkknivLPAmsLfeJbbxB4r0rxLP4guD5NtGdFnS00xHONiErjP96Q9fYULcHsaE2teN9as/EHibQtYs7Ow0i6uIbTTpLMSC8FvxIZJCdy7iGA29MDOatN4k1zxfrWnaX4X1OPRIJNGh1a6u2tluJMTHEcSq3yjoxJPoMVjQ6neeE9E8TeEJNC1e61K6vLyTSjb2byQ3SXBLKfMA2rtLkNuIxip9Ntpvhxr+mXmpWd9dabL4dtdNmuLO2e48m4tyeGVAWCsGODjGRQgZ2Pw31zUNY0y/tdY8ltU0m/lsLqSFdqSsmCsgXtuVlOOxzXlP7TXiPw/qyfD200vW9OvriHx1pzyxW9ykjoo8wEkA5ABIH416X8J7O9Wx1nWr+znsn1vVpb6K3nXbJHEVVE3jsxVAcds15X+0j4N8J+H28AahofhzS9Nu7jxzp8c01tbLG8iN5jFSQOQSAfqBQB9CedF/z0T/AL6o86L/AJ6p/wB9U37PB/zxT/vmj7Pb/wDPFP8AvmgBsssRKfvE+8O9SedF/wA9U/76qKW3hBTESDLDtT/s9v8A88U/75oAd50X/PVP++qiupYzbSASKTtPen/Z7f8A54p/3zUd1BCtvIyxICFOCBQA+CWIQoDIgO0d/an+dF/z1T/vqo4beAwoTEhJUZ4p32e3/wCeKf8AfNADvOi/56p/31TIZYgpzIg+Y9/el+z2/wDzxT/vmmQ28JU5iQ/Me3vQBL50X/PVP++qPOi/56p/31Tfs9v/AM8U/wC+aPs9v/zxT/vmgCGKSMXkzeYuCFwc+1WPOi/56p/31VaKGE3kymNSoC4GOlT/AGe3/wCeKf8AfNADvOi/56p/31TJZYt0f7xPvevsaX7Pb/8APFP++aZJbwhkxEnLc8exoAl86L/nqn/fVHnRf89U/wC+qb9nt/8Anin/AHzR9nt/+eKf980AJPLEYJAJEJ2nv7UltLGLeMGRAdo70k9vCIJCIkBCnHHtSW0ELW8bNEhJUZOKAJvOi/56p/31R50X/PVP++qb9nt/+eKf980fZ7f/AJ4p/wB80AJFLFmT94n3vX2FP86L/nqn/fVRRW8JL5iThuOPan/Z7f8A54p/3zQA7zov+eqf99VXlkj+2wt5i4CnJzU32e3/AOeKf981BJDCLyJRGu0g5GOtAFnzov8Anqn/AH1R50X/AD1T/vqm/Z7f/nin/fNH2e3/AOeKf980ANnliMRxIh6d/epPOi/56p/31UU9vCIiREgPHb3p/wBnt/8Anin/AHzQA7zov+eqf99Uhmix/rE/76pPs9v/AM8U/wC+aDbwY/1Kf980ARWEka2yhpFByeCfep/Oi/56p/31Vaxhha2VmjQnJ5I96n+z2/8AzxT/AL5oAd50X/PVP++qjSWLzZP3idu/tTvs9v8A88U/75piW8PmyDykwMY49qAJfOi/56p/31R50X/PVP8Avqm/Z7f/AJ4p/wB80fZ7f/nin/fNAEM8kZuYCJFIBbJz04qx50X/AD1T/vqq08MIuYFEaAEtkY68VP8AZ7f/AJ4p/wB80AO86L/nqn/fVMmliMLgSJnae9L9nt/+eKf9802a3gETkRICFPagB4miwP3if99UvnRf89U/76pot4MD9yn/AHzR9nt/+eKf980AO86L/nqn/fVV7OSMGbMijMhIyam+z2//ADxT/vmoLSGFjLujQ4kIGR0FAFnzov8Anqn/AH1R50X/AD1T/vqm/Z7f/nin/fNH2e3/AOeKf980AN82LzwfMTG3196k86L/AJ6p/wB9VF9nh88Dykxt6Y96f9nt/wDnin/fNADvOi/56p/31Ve/kja3wsik7h0PvU32e3/54p/3zUF9DCkGVjUHcOQPegCz50X/AD1T/vqjzov+eqf99U37Pb/88U/75o+z2/8AzxT/AL5oAd50X/PVP++qjgliEKgyIDj1p32e3/54p/3zTILeExKTEhOPSgCXzov+eqf99UedF/z1T/vqm/Z7f/nin/fNH2e3/wCeKf8AfNAENtJGLi4JkUAsMc9eKsedF/z1T/vqq1vDC086mNSAwwMdOKn+z2//ADxT/vmgB3nRf89U/wC+qY0sXnIfMTG09/pS/Z7f/nin/fNMa3h85B5SYwe30oAl86L/AJ6p/wB9UedF/wA9U/76pv2e3/54p/3zR9nt/wDnin/fNAEN9JG0S7ZFPzjoasedF/z1T/vqq17DCsSlY1B3gcCp/s9v/wA8U/75oAd50X/PVP8Avqjzov8Anqn/AH1Tfs9v/wA8U/75o+z2/wDzxT/vmgBsEsQhUGRB+NSedF/z1T/vqooLeExKTEhP0p/2e3/54p/3zQA7zov+eqf99VXhkjF3OTIuDtwc1N9nt/8Anin/AHzUEMMJuplMaEDbgY6UAWfOi/56p/31R50X/PVP++qb9nt/+eKf980fZ7f/AJ4p/wB80AJJLFvj/eJ9719jT/Oi/wCeqf8AfVRSW8IeP90nLc8exp/2e3/54p/3zQA7zov+eqf99VHcSxGCQCRCdp705oLdVLNFGAOSSBxXH+L/ABt4d0QT2sYW6v1TKxRL8uT0y3QetY18RSoR5qkrI3w+Gq4mfJSi2zrreWMQRgyJnaOM+1eYfGTxcVb/AIR/S7mRHU5vHTjII4QH8cn8K5bUfG3iXW4jY28aRZO7FnEfMwO2Rzj1qz4e+H3iLXXh1C+It7eaTMr3DN5xUdTtxnntk187jM0njYOjhIt33fkfVYDJ6eXzWIx00rbLzGeBfAc3iK1/tC6vlsrMsVQ4DPIR1I54Ga9R8KeEvDugbpLaJZrjP+vnIZ+3TsPwrc07StP0+yis7S1jigiXaigZxUkVvCS+Yk4b0r1MDlNDCxi+W8u/n5HjZjnWJxcpJSah0W2nmS+dF/z1T/vqjzov+eqf99U37Pb/APPFP++aPs9v/wA8U/75r1DxyHzI/t+7zFx5eM596sedF/z1T/vqq3kw/btnlpt8vOMd81P9nt/+eKf980AO86L/AJ6p/wB9VHLLF8n7xPvDvTvs9v8A88U/75pktvCNmIkGWHagCXzov+eqf99UedF/z1T/AL6pv2e3/wCeKf8AfNH2e3/54p/3zQAy6ljNtIBIpO08Zp0EsQhQGRAdo70y6ghW3kZYkBCnBAp0NvAYUJiQkqO1AEnnRf8APVP++qPOi/56p/31Tfs9v/zxT/vmj7Pb/wDPFP8AvmgBIpYsyfvE+96+wp/nRf8APVP++qiit4SXzEnDcce1P+z2/wDzxT/vmgB3nRf89U/76qu8kf29G8xcbDzmpvs9v/zxT/vmoHhh+3IvlrtKE4xQBZ86L/nqn/fVHnRf89U/76pv2e3/AOeKf980fZ7f/nin/fNACTyxGM4kQ8jv70/zov8Anqn/AH1UU1vCIyREgOR296f9nt/+eKf980AO86L/AJ6p/wB9UedF/wA9U/76pv2e3/54p/3zR9nt/wDnin/fNAENhJGtvhpFB3HqferHnRf89U/76qtYwwtBuaNSdx5I96n+z2//ADxT/vmgB3nRf89U/wC+qjSWLznPmJjA7077Pb/88U/75piW8PmuPKTAA7UAS+dF/wA9U/76o86L/nqn/fVN+z2//PFP++aPs9v/AM8U/wC+aAIbmSM3FuRIpAY556cVY86L/nqn/fVVriGFZ4AI1ALHIx14qf7Pb/8APFP++aAHedF/z1T/AL6pk8sRhcCRDx60v2e3/wCeKf8AfNMnt4RCxESA49KAJfOi/wCeqf8AfVHnRf8APVP++qb9nt/+eKf980fZ7f8A54p/3zQA7zov+eqf99VXsJI1tlDSKDk8E+9TfZ7f/nin/fNQWMML2ys0aE5PJHvQBZ86L/nqn/fVHnRf89U/76pv2e3/AOeKf980fZ7f/nin/fNACLLF5znzE6Dv9af50X/PVP8Avqolt4fOceUmAB2+tP8As9v/AM8U/wC+aAHedF/z1T/vqq93JGZIMSKcSDPPSpvs9v8A88U/75qC6hhWSDbGoy4BwOtAFnzov+eqf99UedF/z1T/AL6pv2e3/wCeKf8AfNH2e3/54p/3zQAk8sRhcCRCdp704TRY/wBYn/fVMmt4BC5ESAhT2pwt4Mf6lP8AvmgDw291bS9I/bMuL3VdStLG1PgdYhNcTLGhc3YIXJOM4BOPY17Jf31xdeG59Q8Nm01C4kt2exPmjyZXx8vzD+HPevFdX8P6H4g/bGuNM1zSbLUrJfBCzrBcwrIgkF2FD4PGcMRn3NeyaiYfC3hCb+w9FM0dhbn7Jp1lGBux91FUdBn8qGCOKuJ/GHhXWvDB1PxX/bUus3q2l3p72kaKu5CzSQlAGATHOScjrVaTVPGmtaNr3jLSPEC2VtptzcrYaZ9lR4riO3JVjKxG/LlGxtI28dai+Ht/O3iGLWvE3h3xXdeI73EP2mXTClrp8bH/AFcWW+VB3fq3U+lRpca14a8NeIPA8PhnV72+urm7/su4gty1tLHcMzKzy9E2lzuDenGc0MD03Stas7zwva+IJZI7azms1vHeVwqxIU3EsTwAB1PtXzn8SPippXiP40eDL74a6Vf+Pp9AS/W7h0yJhDmeJUTMzDZtyDk8jFe46vDo/hX4P3Vv4jjW60jS9DaO/jxkTQpDiRcd9wBGPevLfBcHx2uvDVlqvg/SPht4Q0SeFbiw0OS2mMgiZQUErx4UMRjOAMd6HuC2M7Rvgr4t8VePdN8deJLLw18P5LS5S5Fn4ciJu7jaQdk84IQg452g5r6Rrifg543ufG3h28l1XSxpOuaTfy6bqtksm9YriPGdjd0IIIPv36121MAooopAFeKfG7RbDxp8afh54J8QI914flt9Q1G5st5WO4lhWMR78dQN5OK9rrzj4r/C6bxx4j0XxBYeMdZ8MajpME8EU+nBNzLLt3Alv9wUdQOT8G+GdH+Hf7TZ8P8AhG1/szRdd8MSX11p8bnyVuIZ0RZFUn5SVcg4r3OvBpP2fddk8QReIH+NfjVtVhtmtY7o+V5iwswZkBx0JAP4V6L8MfBes+ERff2t4917xX9q2eX/AGmVPkbc527R3yM/QUdA6n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sTxP4p0bw7Du1C6Hm8Ygjw0pz3256e5qKlWFKLlN2RpSozrSUKau32NiX78X+9/Q1wnjf4kWmi3j6fptuL27ifbMXJWNPbPc1yni74n3mpWzWmj28mnLvP+keZmRl9sD5fzNZ3gbwPqXiS5i1C9EkWmO7NJOW+eX12565Pfp1r57FZvOvNUMDq+9v6+8+nwWR08NB4jMdIrZX/AMvyRF4r8f634gimsv3drZShQYIxljj1bqcmrPgj4f3Gvac+pXlxJY2qthB5fzSgDkjPQds4Ney6boek6dDbx2mn26G3QJE+wFwP97r6/nV25/495P8AdNaU8klUqe1xc+fyM6vEMaVL2OCp8i7/APAtv56mF4L8K6V4cs/9CRpJ5Rl55cFyP7uQOB7V0NR23/HvH/uD+VSV7lKlClFQgrJHztatUrTc6ju2FMi6yf7/APSn0yLrJ/v/ANK0Mh9FFFAFf/mI/wDbL+tWKr/8xH/tl/WrFABUc3VP98VJUc3VP98UASUUUUARXn/HrL/umnQf6hP90U28/wCPWX/dNOg/1Cf7ooAfRRRQAyLrJ/v/ANBT6ZF1k/3/AOgp9ABVd/8AkIR/9cz/ADqxVd/+QhH/ANcz/OgCxRRRQAyf/VH6j+dPpk/+qP1H86fQAUUUUAV9O/49v+BH+dWKr6d/x7f8CP8AOrFABUaf66T6CpKjT/XSfQUASUUUUAV7r/j4t/8AeP8AKrFV7r/j4t/94/yqxQAUy4/1D/Sn0y4/1D/SgB9FFFABVfTv+PRfqf51Yqvp3/Hov1P86ALFFFFADE/17/Qf1p9MT/Xv9B/Wn0AFV7z/AFlv/wBdBViq95/rLf8A66CgCxRRRQAyf/UP/umnjpTJ/wDUP/umnjpQB4rbf8ns3P8A2IY/9LFr2qvFbb/k9m5/7EMf+li17VQAUUUUAZfi/S9L1rwrquka2VXTLyzlgu2ZwgWJkIY7j0wCTntXi/w9+IPhvwt4Hv8AwzqHxy8GarcWkbW+hXzyRq8MSx7YvPUNhypxkjqBXrnxK02DWPh74h0u5tL68hutNnie3sXC3EwMZ+SMtwHPQZ4ya8M0vVdO0/TLWwi/ZX12SO2hSFXl02zZ2CgAFj3JxyaXcfY3/wBmfxb8OobPUPD+n+PrXXfE+oazczX887JFJqNzgF5YIwTmHao247Ka90rwv4b6Rofh/Q38R2HwV1i01LUPE7MbW7trdrmyEoUmeMj7lunQKDkc17pVCCiiikAV5b8WPiNqnw/8daHLqGl39z4PvLKdbq4sbB7mSK7DKYw23lVK7u3J+lepU2RlSNnc4VQST7UAfP8A4B/ah8Lar4Wtr7xBpet2+ou0gljsNIuJoQA7Bdr4OflAJ9DkV6h8NfiR4e+IAvjoMOqx/Ytnm/brCS2zuzjbvA3fdPTpxXlXw8b4q+M/Da6z8OdR8MeA/BrTzDRrJtN+0zTxCRsyyZICb23HA9fxPffBzxj4n1TWfEPgrx1a2EXibw+0LSXFhu+z3lvMpMcqhuVPysCOxFMGek0UUUg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xVeX/j+h/3WoAsUUUUAR3H+qP4fzqSo7j/VH8P51JQAUHpRQelAFfT/APj1X6n+dWKr6f8A8eq/U/zqxQAVHH/rZPw/lUlRx/62T8P5UASUUUUAV7j/AI+7f6t/KrFV7j/j7t/q38qsUAFMn/1En+6f5U+mT/6iT/dP8qAHjoKKB0FFABVey6zf9dTViq9l1m/66mgCxRRRQBH/AMvA/wBw/wA6kqP/AJeB/uH+dSUAFV9R/wCPf/gQ/nViq+o/8e//AAIfzoAsUUUUAFR2/wDqV+lSVHb/AOpX6UASUUUUAV7X/j5uP94fyqxVe1/4+bj/AHh/KrFABTG/16f7rf0p9Mb/AF6f7rf0oAfRRRQBX1D/AFK/761YqvqH+pX/AH1qxQAUUUUAR2/+pWpKhWWOG082aRI41GWZjgD8a4DXPitplndXFtYWMt75eVSbeFjZv54965sTjKOGSdWVjrwuBxGLbVGN7HotZGraxp2iLc3mpXKwxDYPVmJ7ADk14x4l+IXiDWojbCRLG3LBtttuDHHYtnJHftVez8J+LteMF19lnmEqDbNcSgbV6DOTnHHpXjVM+dRuOFpuT/rp/wAMe9S4bVJKeMqqC7f8Hb8zf+IHxG/teym0rR45oLd2G+4LbWkXuAOwJx36fWsDwr4J1rxLbC9tGgjtvMMbSzOc5HXAxk9a7/wh8L7GzEV3rrfa7kZJt1P7kHtnjLfyr0KztreztktrWGOCFBhUjUBQPpWVLKq+Nqe2xr+S/rT8zatnWGwFP2GXr5v+tfyOK0L4a+H9Pgg/tCH+0LkgiRnJCE8nhe1dvbwxW8CQQRrFFGoVEUYCgdgKJfvxf739DT6+goYWjh1anFI+ZxOMr4mXNVm2FR3P/HvJ/umpKjuf+PeT/dNbnMFt/wAe8f8AuD+VSVHbf8e8f+4P5VJQAUyLrJ/v/wBKfTIusn+//SgB9FFFAFf/AJiP/bL+tWKr/wDMR/7Zf1qxQAVHN1T/AHxUlRzdU/3xQBJRRRQBFef8esv+6adB/qE/3RTbz/j1l/3TToP9Qn+6KAH0UUUAMi6yf7/9BT6ZF1k/3/6Cn0AFV3/5CEf/AFzP86sVXf8A5CEf/XM/zoAsUUUUAMn/ANUfqP50+mT/AOqP1H86fQAUUUUAV9O/49v+BH+dWKr6d/x7f8CP86sUAFRp/rpPoKkqNP8AXSfQUASUUUUAV7r/AI+Lf/eP8qsVXuv+Pi3/AN4/yqxQAUy4/wBQ/wBKfTLj/UP9KAH0UUUAFV9O/wCPRfqf51Yqvp3/AB6L9T/OgCxRRRQAxP8AXv8AQf1p9MT/AF7/AEH9afQAVXvP9Zb/APXQVYqvef6y3/66CgCxRRRQAyf/AFD/AO6aeOlMn/1D/wC6aeOlAHitt/yezc/9iGP/AEsWvaq8Vtv+T2bn/sQx/wCli17VQAUUUUAUtfvpdM0K/wBShsZ7+W1tpJ0tYBmSdlUsI1/2mxge5r5t8P8AxW8bfFTWJdFg8Y+HPhbhzG2n3MbS6y3PQCdUQHH90EivpjUby107T7nUL6dLe1tommmlc4VEUEsx9gATXzJ4++KekeO5NHtbz4Bah4n0bW5JY9Hu7x4obi7EaF2eFSN6jaCwO5cjp6Uuo+h758OPCKeDdAfTf7e1nXZp7hrme91W586aSRgoPOAAuFGFHArpq83/AGcz4Sb4dB/BlxrJ003koez1ad5LjTpl2q9sd5JUKV+7k/eJzzXpFUxIKKKKQBSMqspVhkEYI9RS02RisbMFLEAkKOp9qAPDtI8EfGb4dxT6B8OdX8Jap4W86STT7fXI5lnsFdixiDR8OgJOM8/Suw+EPgTWfDd9rnibxfrUGs+KtfeI3s1tEY7eGOIERwxKedqgnk8nP56Hwk8eW/jrwVa69NDb6Zeu8sd1p5uQ8lrIkjIUkyAVb5c4I712EcscmfLkR8ddrZoAfRRRQAUUUUAFeK/tYf8AHj8OP+x803+Ute1V4r+1iM2Pw4B6f8J5pv8AKWgD2qimeTF/zzX8qPJi/wCea/lQAk3WP/fFSVBLFGCn7tfvDtUnkxf881/KgB9RXn/HrJ/umneTF/zzX8qiuooxbSEIoO09qAJYP9RH/uj+VPqGCGMwoTGudo7e1P8AJi/55r+VAD6ZB9w/7zfzo8mL/nmv5VHDFGVOY1+8e3vQBPRTPJi/55r+VHkxf881/KgCKH/j+n+i/wAqsVUijjN5MuwYAXAx7VY8mL/nmv5UAPpkv3o/9/8AoaPJi/55r+VRyxR7o/3a/e9PY0AT0UzyYv8Anmv5UeTF/wA81/KgAuP+PeT/AHD/ACpLX/j2j/3RTJ4oxBIRGudp7e1FtFGbeMlFJ2jtQBPRTPJi/wCea/lR5MX/ADzX8qACLrJ/v/0FPqCKGPL/ALtfvensKk8mL/nmv5UAPqvL/wAf0P8AutUvkxf881/Kq8scf22FdgwVORigC3RTPJi/55r+VHkxf881/KgBLj/VH8P51JUE8UYiOEXt296k8mL/AJ5r+VAD6D0pnkxf881/KkMMWP8AVr+VAEen/wDHqv1P86sVVsI42tlLICcnt71P5MX/ADzX8qAH1HH/AK2T8P5Uvkxf881/Ko0ij82T5F7dvagCeimeTF/zzX8qPJi/55r+VAEVx/x92/1b+VWKqTxxi5gAQYJbPHtVjyYv+ea/lQA+mT/6iT/dP8qPJi/55r+VMmhjELkRrnae1AEw6CioxDFgfu1/Kl8mL/nmv5UAPqvZdZv+upqXyYv+ea/lVe0jjYzZQHEhA4oAt0UzyYv+ea/lR5MX/PNfyoAT/l4H+4f51JUHlR+eB5a42+nvUnkxf881/KgB9V9R/wCPf/gQ/nUvkxf881/Kq9/HGsGVQA7h296ALdFM8mL/AJ5r+VHkxf8APNfyoAfUdv8A6lfpS+TF/wA81/Ko4IozCpMa9PSgCeimeTF/zzX8qPJi/wCea/lQBFa/8fNx/vD+VWKqW8cZuJwUBAYY49qseTF/zzX8qAH0xv8AXp/ut/SjyYv+ea/lUbRR+cg8tcbT2+lAE9FM8mL/AJ5r+VHkxf8APNfyoAi1D/Ur/vrViql9HGsS7UA+cdqseTF/zzX8qAH1Hczw20D3FxKkUUY3O7nAUepNRXkljZwNcXckEES9XkYKo/E14p8WfE0WsaqunabKWsLbhih+WaT146gdB+NcGYY+GDpcz1fRHp5XllTH1lBaR6v+upU8feMrzxBPJp8DhdKSQGJFXBkx0Zu/fp9K3Ph38OWv0h1XXVxZyIWjtssrt6FumB39+K0fhv8ADtI1t9a11W84ESQ2vQL6F/f27d69P8mL/nmv5V5GByupiZ/WcZq3sv8AP/I9vMc4p4Wn9UwGiW7X6efn9xlaL4X0DR2D6fpdvFKM4lK7n5/2jzWhB/x+XH/Af5VL5MX/ADzX8qrwxxm7nBQYG3HFfR06cKa5YKy8j5WpVnVlzVJNvzLdFM8mL/nmv5UeTF/zzX8qszCX78X+9/Q0+oJIo98f7tfvensak8mL/nmv5UAPqO5/495P900vkxf881/Ko7iKMQSEIoO09qAH23/HvH/uD+VSVBbxRm3jJRSdo7e1SeTF/wA81/KgB9Mi6yf7/wDSjyYv+ea/lUcUMeX/AHa/e9KAJ6KZ5MX/ADzX8qPJi/55r+VAEX/MR/7Zf1qxVTy4/t+3YMeXnGPerHkxf881/KgB9RzdU/3xS+TF/wA81/Ko5Yoxs+RfvDtQBPRTPJi/55r+VHkxf881/KgBt5/x6y/7pp0H+oT/AHRUV1FGLaQhFBCntToYYzChMa52jtQBNRTPJi/55r+VHkxf881/KgAi6yf7/wDQU+oIoo8v+7X73p7CpPJi/wCea/lQA+q7/wDIQj/65n+dS+TF/wA81/Kq7xx/b0XYMbDxigC3RTPJi/55r+VHkxf881/KgAn/ANUfqP50+oJ4YxGcRr1Hb3qTyYv+ea/lQA+imeTF/wA81/KjyYv+ea/lQBFp3/Ht/wACP86sVUsI42t8sgJ3Ht71Y8mL/nmv5UAPqNP9dJ9BS+TF/wA81/Ko0ij85x5a9B2oAnopnkxf881/KjyYv+ea/lQBFdf8fFv/ALx/lViqlzHGJ7cBAAWOeParHkxf881/KgB9MuP9Q/0o8mL/AJ5r+VRzwxiFiI16elAE9FM8mL/nmv5UeTF/zzX8qAH1X07/AI9F+p/nUvkxf881/Kq9hHG1spZATk9vegC3RTPJi/55r+VHkxf881/KgAT/AF7/AEH9afUCwx+c48teg7fWpPJi/wCea/lQA+q95/rLf/roKl8mL/nmv5VXu44xJBhAMyDPFAFuimeTF/zzX8qPJi/55r+VABP/AKh/9008dKhmhjELkRrnae1OEMWP9Wv5UAeM23/J7Nz/ANiGP/Sxa9qrxS0VV/bYuQoAH/CBjp/1+LXtdABRRRQBz/xK8PyeK/h74g8Mwzi3l1TTp7WOU9EZ0Kgn2yRn2rwfWZvH9npvwj1i8+GusXGpeFrq7tL3TtPKybwtr5CSq33VjckEE9AD1r6YrOste0S+1i70ey1axudRslDXVrFOrywAnA3qDleh60IDifgJ4Y17QdC1vVvFFvBZaz4k1mfV7mxgk3pZ+YFCxbhwzAKMkdSTXo9VbfUtOuL2Wxt7+1luof8AWwJMrSR/7yg5H41aoAKKKKACg4wc9KKbMgkieMkgMpUke9AHyBcaP8CtU8f2Fhpfwm1bUtL1TW/7JPiN9QmitpLoliwjy5aUDa3IwODXsP7OVp8PNPuvFOl+DvDF94Z1WxvFt9WsL2WR5MDd5Mg3Mco6kkEf4V5JqNj8QPAuneB/BV18Ode1uz8HeJRqFtqmjQieO+tP3pXK5BSX94AQ3HBOa9k+CekeKL7xl4s+JHirRT4fm18W1tZaVJIHmhtrdWCvKRwHYuTjsBRHb+vIJHq9FFFABRRRQAV4r+1h/wAePw4/7HzTf5S17VXiv7WH/Hj8OP8AsfNN/lLQB7VRRRQBHN1j/wB8VJUc3WP/AHxUlABUV5/x6yf7pqWorz/j1k/3TQA6D/UR/wC6P5U+mQf6iP8A3R/Kn0AFMg+4f95v50+mQfcP+8386AH0UUUAV4f+P6f6L/KrFV4f+P6f6L/KrFABTJfvR/7/APQ0+mS/ej/3/wChoAfRRRQAy4/495P9w/ypLX/j2j/3RS3H/HvJ/uH+VJa/8e0f+6KAJKKKKAGRdZP9/wDoKfTIusn+/wD0FPoAKry/8f0P+61WKry/8f0P+61AFiiiigCO4/1R/D+dSVHcf6o/h/OpKACg9KKD0oAr6f8A8eq/U/zqxVfT/wDj1X6n+dWKACo4/wDWyfh/KpKjj/1sn4fyoAkooooAr3H/AB92/wBW/lViq9x/x92/1b+VWKACmT/6iT/dP8qfTJ/9RJ/un+VADx0FFA6CigAqvZdZv+upqxVey6zf9dTQBYooooAj/wCXgf7h/nUlR/8ALwP9w/zqSgAqvqP/AB7/APAh/OrFV9R/49/+BD+dAFiiiigAqO3/ANSv0qSo7f8A1K/SgCSiiigCva/8fNx/vD+VWKr2v/Hzcf7w/lVigApjf69P91v6U+mN/r0/3W/pQA+iiuY17x34a0ec29xfedMrFXjt13lCPXsKyq16dGPNUkkvM2o4erXly0otvyN+/wD9Uv8AvrWD4t8baL4clW3une4uT1hgwWQerZPFeceLviZfavaTWGnWpsYncbZhIfNKjtx0J9qyPCng/XPE15FcSRzJZyOfOvJTkkDrjPLHtXg4nO5VJeywceZ9/wCvz2PpMLw/GlD22PlyxXS/6/otSLxV4i1PxZrZjWSYW0syra2hf5VPReOmeevvXY+E/hZdW+pWt7rV1bNFEwka2jBbcR0BPTHrXaeHvBHh3Q7iO6tLPfcxrgTSsWOfUDoD9BXSVWEyW83Wxb5pXv5f1+BGNz9KCoYFcsLW21/rz3GW/wDqVp9R2/8AqVqSvoT5gKrwf8flx/wH+VWKrwf8flx/wH+VAFiiiigBkv34v97+hp9Ml+/F/vf0NPoAKjuf+PeT/dNSVHc/8e8n+6aAC2/494/9wfyqSo7b/j3j/wBwfyqSgApkXWT/AH/6U+mRdZP9/wDpQA+iiigCv/zEf+2X9asVX/5iP/bL+tWKACo5uqf74qSo5uqf74oAkooooAivP+PWX/dNOg/1Cf7opt5/x6y/7pp0H+oT/dFAD6KKKAGRdZP9/wDoKfTIusn+/wD0FPoAKrv/AMhCP/rmf51Yqu//ACEI/wDrmf50AWKKKKAGT/6o/Ufzp9Mn/wBUfqP50+gAooooAr6d/wAe3/Aj/OrFV9O/49v+BH+dWKACo1IE0hPAAFSVxvxN8FzeOrGHRn8Sano2meaG1GLT2CSX0WCPJMnVFJ645I4oA2PCHirQPF1jc33h3UotRtba7ks5Jogdvmx43AE/eHI5GQexo8XeKvD/AITtbW58QanDYx3l1HZ22/JaWaQ4VFAySf5Dk15L+xPa29j8L9bsbWPy7e38UahFEmSdqKyADJ9hXIftQeAFsNS0Hxxq3iDVNZ1O48ZWMFjFO+y30+1eRm8qKNeM/KuXPJxRfb5A+p9FeLdb0jw5pp1rXtRt9O061y01xO+1EHQfUk8ADk1zvw9+L/w48falLpnhXxRaX99Gpc25R4pGUdWVXALAe2cVw/7aEdlJ8OdIae4je9g1y2uLDTHhaYarMpOLUovJDAn24riYtb1PxL+0D8Orjxl4D/4VobETGwllHmPqczR7RaiVFCooBztbnt1NC1YPY+qaZcf6h/pT6Zcf6h/pQA+iiigAqvp3/Hov1P8AOrFV9O/49F+p/nQBYooooAYn+vf6D+tPpif69/oP60+gAqvef6y3/wCugqxVe8/1lv8A9dBQBYooooAZP/qH/wB008dKZP8A6h/9008dKAPFbb/k9m5/7EMf+li17VXitt/yezc/9iGP/Sxa9qoAKKKKAOV+L+r3+g/CrxVrWl7hfWOkXM9uyjJV1iYhvwPP4V5Otr4e+Dv7K154t8Ow28etXuhwzSapgNcXl3Oo2uznlvnk3AZwBXufiK40u18P6jc620S6XFayvemVcoIQhL7h3G3Oa+S7R/2eY9R063vPjbq+o+FNMulurHw3dPK9pE6nKqT5e5kUnhT9M9aXdD7M2tc+GWifC/4XeCfGWkwS23juHVNN+0X3nuZr+W5lUTwyAn5lId+MdF+tfVNeMXWo/B7xd4h0X4rXXiybU7W0votK0uJ5ZPsUV+clWWLaP3xDj5jwMD0r2eqZIUUUUhhTZWZYnZVLMFJCjufSnVxPxM+G2j+PZrKbVdY8Q6ebJXVBpepPahg2Cd+372NvHpzQB5R8L/AMnxf8LL488ceNvFZ1K+uJ1GnadqbWkGl7JWQQiNejrtGSefX1PYfAy617SvG/jP4eahr954k03w+bSSw1K8bfcIJkZmt5X/jZNoOTzhhnsK8Pgg+Bel6lqKeHNU+MV8rXDrdXuiy3Lw3EoOGJdQN5z3/WvYf2W7XwPZw+II/BVr43tkklimux4ijkTfI275o93UnHzHr93NNAz2yiiik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Us0scMLzTOEjRSzMTwAOpouCVx9UNa1Kz0m2a+v5lhgiRiST1PHA9SfSuH1L4t6PDkWOn3V2wbGXIjUj1B5P6V554z8Yaj4o8hb2K3higdmjSLPfHUk84x7d68TGZ7h6UH7KXNL8PvPocDw5iq1Re2jyx69/uNHxb8Q9a1zzrO0/0KxlIVY4/wDWMM92Hr6D6U3wd8P9X18rc3W6wsWBPnSLl2PspwfxNdr8HvClnb6RDr95CJby4y0PmJ/qVBIBGe5xnPoRXo1ceEymeM5cRjJN36eX9dEd2NzqngebC4GCVtG/P9fVnF6N4B0Pw/Ol7CJrm4DKFedgdnqQAAM12gAAwAAPQVX1D/Ur/vrVivoaNCnQjy042R8viMTVxE+erJt+YUUUVsYEdv8A6lakqO3/ANStSUAFV4P+Py4/4D/KrFV4P+Py4/4D/KgCxRRRQAyX78X+9/Q0+mS/fi/3v6Gn0AFR3P8Ax7yf7pqSo7n/AI95P900AFt/x7x/7g/lUlR23/HvH/uD+VSUAFMi6yf7/wDSn0yLrJ/v/wBKAH0UUUAV/wDmI/8AbL+tWKr/APMR/wC2X9asUAFRzdU/3xUlRzdU/wB8UASUUUUARXn/AB6y/wC6adB/qE/3RTbz/j1l/wB006D/AFCf7ooAfRRRQAyLrJ/v/wBBT6ZF1k/3/wCgp9ABVd/+QhH/ANcz/OrFVpSFv0ZiABGSSe1AFmiuX8c+PvCng3TJb3WtXtkdI/MS1jlVp5gTgbEzk89+nvXDP+0J4Pl8B6j4nsbW/mlsp47c2MiiORnk3bDu5AUhG55xtPHSvSw2T47EwVSlSbi2le2l3tr/AEjaGHqTV4x0PXp/9UfqP50+vlDUf2pNduNZtjp/hmwg03K+dBNI0sz887XG0D2+U16p+0t468SeDfAen6n4aTyJby5WOW5eIP5ClCwGDwCSMZPoa9GrwrmNGvRw9WKjKre2q6b3tc1lgqsZRjJWbPW6K8y/Zs8YeIfGvw7OqeJEU3UV28Ec6xbBcIFUh8DjqSvHHy14/pvib4xt+0Munzy6z9n/ALVKSWWxvsgtd3JA+7t2chuvfOamhw5Xq18RQlUjF0U27ve3b+tBRwknKUW0uU+pdP8A+Pf/AIEf51Yr5Ofwj8Xn+P8A/acCaobb+1fMW+EpFsLXf0z0xs4249sV9Y1y5rllPAKk4Vo1OeN9Onk/6XoRXoqla0r3Co0/10n0FSVGn+uk+gryDA8R+BV1afC7wT4gsvH19ZaFdya9fahHbz3UZle3kYbHVVYk7sHA6+1eZftF/GzQPGdp4d0vw/pmoTW9hr1nqVxcyhYyFiZtyqmeeD1yK3vi58BfGvij4p6jrOnXdhJp2oyrIJ7iYhoBtAKlcEkDHGO2Olb3w+/Zk0Gwh8/xlfvqt0JAyw2rGOAKD0ORubPfp/WvuMPl3DmGwcauJruc2lpHdP8AzXm/kelGlhIw5pyu32Oj+P8A4d8Q+I7Pwb408DW8Go6t4d1Aana2Fw4jW9idBuQMeFbGME+/euZ1SP4j/GHxf4St9Y+Htz4L8P8Ah/VotXvLm/ukkmnlizsiiC84JJy3+GD73JHHC9nDCipGnyoqjAUAYAFW6+Idr6bHmsKZcf6h/pT6Zcf6h/pSAfRRRQAVX07/AI9F+p/nViq+nf8AHov1P86ALFFFFADE/wBe/wBB/Wn0xP8AXv8AQf1p9ABVe8/1lv8A9dBViq95/rLf/roKALFFFFADJ/8AUP8A7pp46Uyf/UP/ALpp46UAeK23/J7Nz/2IY/8ASxa9qrxW2/5PZuf+xDH/AKWLXtVABRRRQBi+O9aj8OeC9a16axkv00+xluGtYxlptqk7B164x0rxzTte+NWo6fbahbfA/wAHrBcxLNGsmrxhwrAEZGzg4Neu/EnxA/hT4feIPE0cH2iTS9OnukiPR2RCwB9sgZr5q1Pwf4uvdf8Ahddaz8V/GLan4zeeW9k0+/8AIgtQLUzxrBGBtABwDnOR6ULcfQ7X4IeKPi/rWuahY+Jvh9oy6Jb+ILm3mnSeOJrHYBhY49o85VJGJOrAnnivoCvNf2fvEWvaxoWu6L4lvk1PU/DWt3GjyaiiBPtixhSshA4D4YBgO4r0qjohdQooooAKZP5ZgkEpxHtO76Y5p9JIoZGUgEEEYPQ0MD5g+B3xA8ZaF4GTRfBnwm1nxT4Us7q4j0bVluorRrq381yCyPnJBJG4dcZwDkV7d8M/FXinxML7/hJfh/f+Efs+zyftN7FP9oznONnTGB19a8s8DeG/2ivBOlSaBoNr8O30OKeV9Pt7q7ume1jdy3lhgg3KCxxnJHTJr1P4Zy/E2QX3/CxbXwvARs+x/wBjSzPnrv3+YBj+HGPemDOxZgqlm6AZNcJ4R8cX/iD4g3ej/wBjz6fpcemLd2sl1GUnuMy7N+08qnBwCMnGa7yuGgR/+F9XUmxtn/CNRDdjjP2luM0uodDNvfFvjO+j1zXfDtppDaLotxNB9nuQ5nvfJ/1pVgdqcghcg5I5q7e+LNa17V9P0jwX/Z8TXGlR6rPd36M6xxSHEaBFIyzYOTnAArl7LxLp/hHw34q8J6p5ya019fNYWghZnvVuGZojHgfNkvg+mDmpdAkt/hv4k0uTxRN9isbnwxZ2P2tlJiS4ty26NmHQkPkeuDQgZ33w/wDEF1r+lXX9pW0Vrqen3ktjfRQsWjEqY+ZCedpBVhnnmvN/2r2VrL4cYYH/AIrzTeh9pa7P4QLJcWev68YZYbfWdZmvLQSoUZoNqIjlTyN2wkZ7EV478fPht4T8IXngTV9DtbuK7vPG1hDM0t7LKpRjI5AV2IByo5H0oA+mqKrmzgz91v8Avo0fY7f+63/fRoAkm6x/74qSqklpCpTCty2D8xp/2O3/ALrf99GgCxUV5/x6yf7ppn2O3/ut/wB9Go7m1hSB2VWyBx8xoAswf6iP/dH8qfVWK0gaJGKtkqCfmNO+x2/91v8Avo0AWKjg+4f95v51H9jt/wC63/fRpkVpAyklW+8R94+tAFuiq/2O3/ut/wB9Gj7Hb/3W/wC+jQAQ/wDH9P8ARf5VYqjHbQtdSoQdqgY+Y1N9jt/7rf8AfRoAsVHL96P/AH/6Go/sdv8A3W/76NMktIAUwrctg/MfQ0AW6Kr/AGO3/ut/30aPsdv/AHW/76NAElx/x7yf7h/lSWv/AB7R/wC6KhmtIFhdgrZCkj5jRb2kLQIzK2SoJ+Y0AW6Kr/Y7f+63/fRo+x2/91v++jQBJF1k/wB/+gqSqkdpAS+VbhsD5j6U/wCx2/8Adb/vo0AWKry/8f0P+61H2O3/ALrf99GoZLaEXcUYB2sDn5jQBeoqv9jt/wC63/fRo+x2/wDdb/vo0ASXH+qP4fzqSqk1pCsZIVs8fxGn/Y7f+63/AH0aALFB6VX+x2/91v8Avo0Gzt8fdb/vo0AGn/8AHqv1P86sVRs7WGS3VmU5yf4j61N9jt/7rf8AfRoAsVHH/rZPw/lUf2O3/ut/30aYlpCZHG1sDGPmNAFuiq/2O3/ut/30aPsdv/db/vo0AFx/x9W/1b+VWKozW0K3EKhThic/Mam+x2/91v8Avo0AWKZP/qX/AN0/yqL7Hb/3W/76NNltIFidgrZCk/eNAFkdBS1XFnb4+63/AH0aPsdv/db/AL6NAFiq9l1m/wCupo+x2/8Adb/vo1Da20LmXcp+WQgfMelAF6iq/wBjt/7rf99Gj7Hb/wB1v++jQBJ/y8D/AHD/ADqSqn2SHzgu1sbc/ePrT/sdv/db/vo0AWKraj/x7/8AAh/Ol+x2/wDdb/vo1DeW0McO5QQdwH3jQBeoqv8AY7f+63/fRo+x2/8Adb/vo0AWKjt/9Sv0qP7Hb/3W/wC+jTIbSFolYq2SP7xoAt0Vm6pJpel2T3uoTrb26fed3OPp7mvJfF/xFe8RIPD0dxYKrkvM5BZx2AHOK4cZmFDBq9R69up6OAyvEY6VqS07vZHceOfGUfhV9qWou7m4fiMybQqgDJPBPfivOPGXj7VfEaLZwRmxtDgNFE5LSkjBDHuM9sVl6foviLxPqqSC3uJpLk7muZVIQD+8WxjH0r2nQPBWh6ZZWSSWUNxd2yD/AEhl+YtnJP5nj8K8JSxuaykovkp/1/w/Y+jcMvyaMHNc9Xy/q3l36nE+BfhnFe6et/4gNxEZV/d2y/IyDPVj7jtXoGmeF/D+mOi2ek2qnyyrMyBmbGOpNan2OD+63/fRpjWkHmqu1sEH+I+1e5hctw+GilGKv36nzuMzbFYuTc5uz6LYtDCgAYAHQClqv9jt/wC63/fRo+x2/wDdb/vo13nmhf8A+pX/AH1qxVG8toY41Kg5LgfeNTfY7f8Aut/30aALFFV/sdv/AHW/76NH2O3/ALrf99GgCS3/ANStSVUhtIWiVirZ/wB40/7Hb/3W/wC+jQBYqvB/x+XH/Af5UfY7f+63/fRqGK2ha5mQqcLjHzGgC9RVf7Hb/wB1v++jR9jt/wC63/fRoAkk+/H/AL39DUlVHtIAyDa3JwfmPoaf9jt/7rf99GgCxUdz/wAe8n+6aj+x2/8Adb/vo0ye0hWF2CtkKSPmNAE9t/x7x/7g/lUlVILSBoUYq2SoJ+Y0/wCx2/8Adb/vo0AWKji6yf7/APSo/sdv/db/AL6NMjtICXyrcNgfMaALdFV/sdv/AHW/76NH2O3/ALrf99GgA/5iP/bL+tWKo/Zoftnl7Tt8vP3j1zRdpp1nAZ7uaO3iBALyy7VH4k00m3ZAXqjm6p/vivOtE+K/w61nxn/wilhqkkl80jRROUYQyuP4Vfoe+Ox7VJ8afH2j/DXQIL65s5ry8u3aO0tkcqHYDJLN/CoyPU8ivQWU4114Yf2TU57Jq1/PXoa+wqcyhbVnotFfGl3+0l4zn1O2ltdK0m3tkI8y2VHczc8jcWyMjjivefj5rWv6D8JZdc8MW80N8xi81wpdrWJvvNg9xwMkcZzXp4vhXH4StRo1uVOq7LXZ6b/f5m08FVpyjGXU9Nu+bWX/AHTVG91vRtLtXfUtVsbNYIfMl86dU2LjqQT0r4xuPEvxn8WeBIrqOTWbzTLe8ZGu7RCssjEAhWKYLKuDz0y2D2p2m/A/4reKL2G/1CxaI3sfmvd6hdDcOOA4yXB4Axj0r2YcGUKF3jsZCFm1Za7erXTpa50LL4x/iVEj7M8O+INE8RWRvdC1Wz1K2VyjSW0ocK3ocdDWnXkH7Onwp1T4e6bqn9vXttPdX8iERWrsY41QHByQMk7vTsK9Waxt2UqVbBGD8xr5HM6GHw+KnTw0+eC2ff8ArY4a0YRm1B3R5FrH7RHgfS/GJ0FI729gE4il1CAKYUY8HHOWAPUgfTNeyqwZQwOQRkGvnnw/+zFo9r4wbUNR1yW90eKYyRWQi2SNzlVd89B3wAT7V7+LK3AACkAdPmNehnsMpp+yjlsnLT3m779N+u97abGuJVBcqou/c8Q1n9oqz074pSeE/wDhHnksIL/7DNefaMSBw2xmCbcEBvfJAry79ob4reJ/EPiTVfBNnb/YtPtr42vlwhjPclGK4Yg8gtztA9OtfR958JfAN34uHiq40FH1TzRMX859jSDo5TO0nPPTrWlP4N8KyeLItck0GwfVAu4XZiBlDDgHd647162DznJMDWp1qWGblGPV/b013f3/AHI2p4jD05KUYa2/E+RfCXwF+Iniays9QktYtPtZ32k38jJLGgP3jGRnHUgd6+ifCPwG8GaJ4S1Xw9etdarHqjxvcTSsEZTHnYU2/dILNzznJzxxXqBs4Cfut/30aPsdv/db/vo1yZpxhmWP93m5Ip3tHTZ3Wu+nyIrY+tV0vZeRwvhv4O/Dvw3BC1n4dtrm4hmEqXN4POlDZGOT6dhiu9ure3uoGguoYp4m+9HIoZT9QahmtIFjJCtnI/iPrT/sdv8A3W/76NfPYjGYjEz5603J922zllUlN3k7klvDDbwpBbxRwxIMKiKFVR6ADpUlV/sdv/db/vo0fY7f+63/AH0a5276sgNP/wCPb/gR/nViqNnbQyQ7mBzuP8R9am+x2/8Adb/vo0gLFRp/rpPoKj+x2/8Adb/vo0xbSEyuu1sADHzGgC3RVf7Hb/3W/wC+jR9jt/7rf99GgBLr/j4t/wDeP8qs1RntoVmhVQcMxB+Y1N9jt/7rf99GgCxUdx/qH+lR/Y7f+63/AH0aZNaQLEzBWyB/eNAFuiq/2O3/ALrf99Gj7Hb/AN1v++jQBYqvp3/Hqv1P86Psdv8A3W/76NQ2VtDJbqzKc5P8RoAvUVX+x2/91v8Avo0fY7f+63/fRoAkX/Xv9B/WpKqLaQea67WwAP4jT/sdv/db/vo0AWKrXn+st/8AroKX7Hb/AN1v++jUNzbQo8IUH5nwfmNAF6iq/wBjt/7rf99Gj7Hb/wB1v++jQBLP/qH/AN008dKqy2kCxOwVsgH+I04Wdvj7rf8AfRoA8ctyF/bYuSxAH/CBjr/1+LXtLyKkTSsfkUFiQM8CvnjxX4P0Pxh+13NoeuQTy2SeDEulWK5eJvMW62g7kIOMM3GcV714e0my0HRLTR9NR0s7SIRQq8jOwUdMsxJP40Acn4N8bah4i8eahpLaPPp2mw6fHdWrXUZSecNIy7yv8KnbwCM9++Kzbzxf4yvLTWvEmg2mkPoWkXE0X2acP9ovVhOJXVwdqchgoIOcc1q2KP8A8L01STY2w+HrcBscZ8+TjNcdZ+I7Dwr4K8S+C9R84a8Lm+jsbIQsZL0XDu0TR4GGB8wAntg5pdP67j6nqV3eaLq3gya+1ExNol5p7S3Hn8Ibd48tu9tpOa+ZNSs/hufhD4Y1vT/HXj3RtG0bW7m30Cdbctf3PnoFEVtkbjHs3BTjpnNe9az4PvNU+Blz4GE6wXtx4fOnCQn5VkMOznHbP6V5L4R0Px94u8deAl8R+BLrw9pPw/09yyzzxmK+vhEscfk7c5QbQwPb+be7EtkepfAD/hBx8N7aPwA1w2mJPKtwbsMLr7Vu/e+fu+bzc9c+2OMV6BXm3wB8N+ItE0bxBq/iuzg07VvEeuT6tLYQzCVbRXCqsZYcM2EySO5r0mmwQUUUUgCg4IIPSiuI+J3jy+8Gy2MVn4C8U+KRdq5dtGtRMINuOHyRjOePoaAPPrn4G/s/y3Esk00fmO5Z/wDiopRyTzx5lRfsy6Z4Z8NfEn4i+FfCEy6jpNo9lNHqAumnIaRH3W5fJVthBII5+bByRXC3kPwzRZru7/ZR8aRoA0kssmmBVUdSxJkwBXqf7LXjTwL4r8P6pb/D/wAD3XhfS7GZRJ5lskaTyMDnDKTuYBRnJyMihAz2SjvRRQAhVSwYqCw6HHIoZVYbWUMPQjNLRQAV4r+1h/x4/Dj/ALHzTf5S17VXiv7WH/Hj8OP+x803+UtAHtVFFFAEc3WP/fFSVHN1j/3xUlABUV5/x6yf7pqWorz/AI9ZP900AOg/1Ef+6P5U+mQf6iP/AHR/Kn0AFMg+4f8Aeb+dPpkH3D/vN/OgB9FFFAFeH/j+n+i/yqxVeH/j+n+i/wAqsUAFMl+9H/v/ANDT6ZL96P8A3/6GgB9FFFADLj/j3k/3D/Kktf8Aj2j/AN0Utx/x7yf7h/lSWv8Ax7R/7ooAkooooAZF1k/3/wCgp9Mi6yf7/wDQU+gAqvL/AMf0P+61WKry/wDH9D/utQBYooooAjuP9Ufw/nUlR3H+qP4fzqSgAoPSig9KAK+n/wDHqv1P86sVX0//AI9V+p/nVigAqOP/AFsn4fyqSo4/9bJ+H8qAJKKKKAK9x/x92/1b+VWKr3H/AB92/wBW/lVigApk/wDqJP8AdP8AKn0yf/USf7p/lQA8dBRQOgooAKr2XWb/AK6mrFV7LrN/11NAFiiiigCP/l4H+4f51JUf/LwP9w/zqSgAqvqP/Hv/AMCH86sVW1EjyMZGdw4/GgCzRVGx1jSr+5ktrLUbW4mi+/HHKGZe3IFcZ4t+J1lpGpvp9hZG/eFiszmTYisOoBwcmuWvjaFCHtJy0+/8jsw+AxOIqezpwd/u/M9BNch4o8d6P4etY0Vlv7tiR5EMg+XB53Hnb9OteT6/4t8SeJrswedOsUhIjtLUEAj0IHLfjWhofwz8R6inm3Cw6fGeR55yx5/uj+teJVzqtiLwwdNvz/rT7z6GjkGHwqVTH1UvL/g7/cvmZGsax4g8XaqY2a5ujJIXhtIslUHso9B3r0fwZ8MdOt7FLjxDD9qu5ACYd5CRe3HU+vaur8KeFtJ8OW6rZW6/aTGFluG5eT1+gz2Fblb4HJlGXtcU+aT+a/4JzZhnzlH2ODXJBdtG/wDL8ypp8ccLywwoscabVRVGAoA4AFW6r2v/AB83H+8P5VYr3j5tu4Uxv9en+639KfTG/wBen+639KAH0VW1W5az06e5RQzRpkA9M1i2114muLdJ4o7Qo43KTxx+dYVMRGEuWzb8kawoucea6S8zb1D/AFK/761Yrm7l/E2weZFaAbhjB7/nUu/xV/zxs/z/APr1H1r+5L7ivYf3l95v0Vgb/FX/ADxs/wA//r0b/FX/ADxs/wA//r0fWv7kvuD2H95febdv/qVqSueifxR5Y2xWeO3P/wBenb/FX/PGz/P/AOvR9a/uS+4PYf3l95v1Xg/4/Lj/AID/ACrI3+Kv+eNn+f8A9eoo38TefLtitN/G7n8u9H1r+5L7g9h/eX3nSUVgGTxSBkxWePr/APXrEs/GX2zUbnTbTXvDs95aqzTwR3aF4wv3iw3cAd/StIVZzTcacnbf3XoUsM3tJfedvL9+L/e/oafXi+k/HHQdX8SQaFY6pDJdyzGKFzbMInbno54wex78VnP+0b4XVipvpcg4P+gP/jXpLK8zcuVYSpff4H1/4Y1/s6se5X8rQWM8yY3Rxswz0yBWNb+JNLa0t7bUdW0631G6Q+XbPcIkknJA2oTk9O1cbq3xF8v4cxeM7jf/AGDeDYJo7Vi4DErkr1UZGMn1HrXzhL4Z1n4tfFO+1Twnb3A0syRltQnQxxwqiKCc/wB7IJCjn6V25HkdTH16ksVzUaUIyvKUdOZNLl1667bmtLBRdOXPJK3X9D6l+LfxI074a+F7PUr2xmv5rqQQ29vGwTcQuSSxBwAPY9RXjeo/tVzf2latp/hOMWO1ftKz3BMpP8QQrxjHQkc+gr3Xxt4F8P8Ajrwva6N4ihlnjh2SRTRvslRwuNwPPUZyDmsbRvgn8M9LhslTwzBcy2Z3JNcuzu7Zzl+cNz2Ix7V6WVYvIKGFX1yjKdW72elunVf5mNCeFjD95FtnoFrMtxbRXCAhZUDgHrgjNLF1k/3/AOlPHAwOlMi6yf7/APSvlXucR5X+03458R+BfBlne+HI0Sa6uxDJdPFvEC7Seh4ySMZPvVv9m/xlr3jj4enVfEMaG6iu3gWdI9gnUAHdjpkEkcccV6PeWtteW7W95bw3EL/ejlQOrfUHiltbe3tbdLe1gighQYSONAqqPYDgV6zx+GeWrC+wXtOa/P1t2/p2+Zv7WHsuTl17niP7XGseMdJ8Pad/wi8l7b2tw7x6hPaA+Yq4GxSw5VSS3I64A+vh2hfDP4ueMPBbSRQX82mpcLNBZ31z5ZmZlIMiCQgYAxySM54zX23/AMxH/tl/WrFetlnFlTLMHHD0KMeZO/M9b69tNel77G9HHOjTUYxV+581fBH9nzW9B8V6X4o8U3tpF9jPnx2Vu5eQSj7odsbcDrwTnpXsfxV+Hvh/4h6Ta6frn2mM282+Ce2cLJGSMMBkEYIAyCOwrsqjm6p/vivMx3EGPxmLji5ztOO1tLen3mNTFVak1Ub1Rxfgn4UeBfCdlBDp+g2tzcQsJPtl5Gss7OOjbiOPoMAV3BAIIIBB6g0UV5uIxVbEz9pWm5Pu3cxnOU3eTuQ3KqlpIqKFAU4AGKfB/qE/3RTbz/j1l/3TToP9Qn+6K5yR9FFFADIusn+//QU+mRdZP9/+gp9ABVd/+QhH/wBcz/OrFV3/AOQhH/1zP86ALFFFFADJ/wDVH6j+dPpk/wDqj9R/On0AFFFFAFfTv+Pb/gR/nViq+nf8e3/Aj/OrFABUaf66T6CpKjT/AF0n0FAElFFFAFe6/wCPi3/3j/KrFV7r/j4t/wDeP8qsUAFMuP8AUP8ASn0y4/1D/SgB9FFFABVfTv8Aj0X6n+dWKr6d/wAei/U/zoAsUUUUAMT/AF7/AEH9afTE/wBe/wBB/Wn0AFV7z/WW/wD10FWKr3n+st/+ugoAsUUUUAMn/wBQ/wDumnjpTJ/9Q/8AumnjpQB4rbf8ns3P/Yhj/wBLFr2qvFbb/k9m5/7EMf8ApYte1UAHekKqWDFQWHQ45FLRQAUUUUAFFFFABRRRQAVxHxd+KPhL4YaKl/4kvG+0XGVsrGBd9xdOMcIv4jJOAMjmu3rmfGvgDwX41ltZfFfhvT9Ye0Vlga6i3GMNjcB9cD8qAPE7e1vvi7cpqXxY8XaR4e8LbxJbeEbHVow8w7G8lDZY/wCwOnsa958ISeF4tKj0vwpNpP2GyRY0t9PkjKQr2GEOB0P1rkf+FE/B7/onegf+A9dJ4K8CeD/BX2r/AIRTw7p+j/a9v2j7LHt8zbnbn6bj+dAHR0UUUAFFFFABXiv7WH/Hj8OP+x803+Ute1V4r+1h/wAePw4/7HzTf5S0Ae1UUUUARzdY/wDfFSVHN1j/AN8VJQAVFef8esn+6alqK8/49ZP900AOg/1Ef+6P5U+mQf6iP/dH8qfQAUyD7h/3m/nT6ZB9w/7zfzoAfRRRQBXh/wCP6f6L/KrFV4f+P6f6L/KrFABTJfvR/wC//Q0+mS/ej/3/AOhoAfRRRQAy4/495P8AcP8AKktf+PaP/dFLcf8AHvJ/uH+VJa/8e0f+6KAJKKKKAGRdZP8Af/oKfTIusn+//QU+gAqvL/x/Q/7rVYqvL/x/Q/7rUAWKKKKAI7j/AFR/D+dSVHcf6o/h/OpKACg9KKD0oAr6f/x6r9T/ADqxVfT/APj1X6n+dWKACo4/9bJ+H8qkqOP/AFsn4fyoAkooooAr3H/H3b/Vv5VYqvcf8fVv9W/lWLrfjbw1pDFLnUo5JQeY4P3jD8uBWdWtTpLmqSSXma0aFWtLlpxbfkdFTJ/9RJ/un+VeZXPxYj/t5Lez04TacXVTKzFZDnqQOg69D6V6bP8A6h/90/yrHDY2jieb2Ur2N8XgMRhFF1o25th46Cis3xNqMmk+Hb3UoYfOkt4S6p2J9/avEdQ+IHi7UkVUvWgCNkm1j2k56Z61z47NKOCajNNt9jqy7J6+Pi5U2klpqfQFV7LrN/11NeM6Db+PrnxhYX1zHqatJLHJJI+Vj8rjOR90DbnivVdas7q/0DVbKym8m4mV0jfOME+/b0qsJjniac5qm1bv1IxuXRwtSEHUT5t2uhav9Z0mxhE15qVrDGW2hmlGCfSo9Y17StK0gareXaC0bGx0+beT0C46141Y/DHxTcRyGSC3tCpG1ZZgd/qRtz+tehv4EW68AWfhu7viJrZvNWdFyA5LHGD1HzEVy0Mbja6l+55dNL9/wOzEZfl+HlD9/wA2utu3fqcxrvxZlM0yaNp6quNsc85yevXaP8a6/wCF/iS98S6LNcX8MazQTeXvjGFcYB6evNZ3hv4Z6Lpl2k19I+pShSdsigRA567e/wCJNdxZWlrZW629nbxW8K9EjUKo/AU8DQx/tPa4men8osxxGW+y9jhaev8AN/w+v5Hmfxe8TeItI1y3s9OuJLO1eAMHRATIxJBGSD044HrXGaLoXivV9VS6MeoRkuFku5yw2A+7cnjsK+hHRHxuVWx0yM4qDUf+Pf8A4EP51NfJ3iK7qVKjavdLt/XoVh89WGw6pUqSUrWb7/16nnXw/wDh9q2g+KBqV7dWxghV1QRMSZMjHIIGB3p3/CqbaTxHJeXGoGTT3laUwBMOcnO0tnpnvXpdFdEcowkYKny3Sd9TmnnmNlUdRSs2raLp/TMzSfD+i6TK02m6bbW0jLtLonJHpmqb+IFhme2hsZ5zEcMyetbdzPDbQNNPIEjXqxrn/CUiS6nqUkbZVmBB9Rk1tVfs3ClSajfyX5HHFuopVKt5W7v9SX/hIpP+gRd/l/8AWo/4SKT/AKBF3+X/ANat+ir9lW/5+fgjP2lL+T8Wc3Dr8iyyt/ZV0dxBwB0/Spf+Eik/6BF3+X/1q17b/j5uP94fyqxR7Kt/z8/BB7Sl/J+LMD/hIpP+gRd/l/8AWpp8QyeYrf2Td8A8Y+ntXQ0xv9en+639KPZVv+fn4IPaUv5PxZzWqazNeafNarpd0hkXG4r0/StzQ1aPSLVHUqwjGQRgirlFVToyjPnlK7tbYU6sXHljGxX1D/Ur/vrVisq41fSri8bTYNTspb6JwZLZJ1aVB7qDkdR2rkPEXxr+GuhidZ/EkF1NBJ5Tw2iNK+7ODjAwQPXNenQwGKxEuSjTlJ+Sb32IjSnJ2irnolFeH6d+0n4T1DxpaaHbaVqBsbqZIEv2wMM2AMx9cZOM5z3xWR+2B8RNY0BLDwjodzPYyXsBuLu4iO1miyVWNW6jJDE49h3Neth+GMwqYynhakORzV1fst38u25vDB1XUUGrXPQNb+NHw88P+IG8PalrRW7h+WZ44WeKJv7rMB1/ka5P4bftC2fjD4hw+GT4fls7a8d0s7nz9zEgEjeuOMgHoTg/nXjHwM+C+seO7221rWI5bPw0WLvOWAkusHBVB15IOWPvjJr6M+HHwQ8HeBvE0niDTnv7u6CstuLuRXW3DdduFBzjjJycZ9a9/MsBw7lVOph5SlUrctvJS+W2u6d7LzOqtSwlFOLbcrfiYn7UfxL8Q+AtN0uz8PRxwz6n5u68kTf5QTbwoPG47s5OenSq37JnjTxd4w0/XX8TXD3sVtJELa7eJVLFg25MqADjCn2zXseuaLpGu2gtNa0yz1C3DBhHcwrIob1APQ0ul2trYl7Syt4ra3iVVjiiQKijHQAcCvn/AO1MGsp+prDr2res+u99Ou2ltjl9tT9h7Pl17nz/APtgL8QJtQ0q10GPVpNBmtmWZLBXIeYsciTZyRt24B461y/wO+BHix9ei1rxPAdH04QzRNAz/wCkSiSJkxtGQo+bvzx0r62orrocW4nDZcsDQhGOjTl1d/189S446cKXs4q3meAfDP8AZztfCvjS217Vte/tKOzm8yzgih8vLjJVpCSc444Hf24ruY/gj8Ml1q41VvDMMstwzM0ckrtEpJySqE4H9K9Dl+/F/vf0NPrzsVxFmeJqOpOtJNq2j5dPlYyniq03dyK8djZR6eunpaQLZrGIltxGPLCAYC7emMdqalra2entb2dtDbQqp2xxIEUZ64A4q1Udz/x7yf7prx3OT0bMLsLb/j3j/wBwfyqSo7b/AI94/wDcH8qkqRBTIusn+/8A0p9Mi6yf7/8ASgB9FFFAFf8A5iP/AGy/rViq/wDzEf8Atl/WrFABUc3VP98VJUc3VP8AfFAElFFFAEV5/wAesv8AumnQf6hP90U28/49Zf8AdNOg/wBQn+6KAH0UUUAMi6yf7/8AQU+mRdZP9/8AoKfQAVXf/kIR/wDXM/zqxVd/+QhH/wBcz/OgCxRRRQA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FFFABRRRQAUUUUAFFFFABXiv7WH/Hj8OP+x803+Ute1V4r+1jzY/Dgf8AU+ab/KWgD2qimeUn+1/32aPJT/a/77NACTdY/wDfFSVBLEoKfe+8P4jUnkp/tf8AfZoAfUV5/wAesn+6ad5Kf7X/AH2aiuo1FtIRu+6f4jQBLB/qI/8AdH8qfUMESGFD833R/EfSn+Sn+1/32aAH0yD7h/3m/nR5Kf7X/fZqOGJCp+994/xH1oAnopnkp/tf99mjyU/2v++zQBFD/wAf0/0X+VWKqRRqbyZfmwAv8R9KseSn+1/32aAH0yX70f8Av/0NHkp/tf8AfZqOWJN0f3vvf3j6GgCeimeSn+1/32aPJT/a/wC+zQAXH/HvJ/uH+VJa/wDHtH/uimTxKIJD833T/EfSi2iU28Z+b7o/iNAE9FM8lP8Aa/77NHkp/tf99mgAi6yf7/8AQU+oIoky/wB77394+gqTyU/2v++zQA+q8v8Ax/Q/7rVL5Kf7X/fZqvLGv22FfmwQf4jQBbopnkp/tf8AfZo8lP8Aa/77NACXH+qP4fzqSoJ4lER+92/iPrUnkp/tf99mgB9B6UzyU/2v++zSGJMfxf8AfZoAj0//AI9V+p/nVismS+0zTrKKTUb2G1V2IUyy7Nxz25q3cz2NtYvfT3CpaonmNKZDt2+uc1PPG7V9i/ZzsnbfYtk4GTwKwtL8U6BqGsy6bZ6lFLdAnCDOGwOcHofwryj4m+Ml1y5Wx0i4nXTUHz8lfOb1IPOB2BrX+FngbUY9Vttd1MfZooR5kMWfncsCAT/dGD9a8T+1p1sUqOGjzRT1fl/X3n0H9iU8PhHXxc+WTWi8/P8ArQ7fxP440Pw7qKWF81w87KGYQx7tgPQnkfpmuR1L4vR+RKun6Swm3Yied8qRnqQOc+2a6Lxf8PtN8RasmoyXlxbSbQkoTDBwOnXoccU/T/hx4Vs5pJPsT3AdduyeQsqj2qq8M0qVZRptRj0fl+JOGnk9KjGVSMpT6rpf8Dy2PxR4x1/WXgs7yeSa6V1W2iwEVSvIAPTjv196l8L/AA717Vrh1u4JNLgTG6S4iIZv91e/8q9ltNG0rS5rePT7CC2HzDMa4JH161qeSn+1/wB9msaeQ87UsTUcn+H+ZvV4k9mnHCUlBd+v+X5nLeH/AIf+HdLitWktVvLuA7vtEmfmbOc7c447V1M/+ok/3T/KjyU/2v8Avs0yaJBC5+b7p/iNe3RoUqEeWnFJHz1fE1sRLmqybfmSlVZNrKGUjBBHBFVtP07T9PV1sLG2tQ5ywhiCbj74qYRJgfe/77NL5Kf7X/fZrVxTd7GSlJJpPQfVey6zf9dTUvkp/tf99mq9pGpM2d3EhH3jTJLdFM8lP9r/AL7NHkp/tf8AfZoAT/l4H+4f51JUHlL54Hzfd/vH1qTyU/2v++zQA+q+o/8AHv8A8CH86l8lP9r/AL7NV7+NVgyN33h1YnvQBboPSmeSn+1/32ayfFq+XoU7IWByo+8f7wrOrP2cHPsXTjzyUe4ni+RG0OUK6k7l6H3q7osEMWnwtFDGjPGpYqoBY471l2nhrTprSGVzPueNWOH7kVs2kEa20ajdgKAPmNYUYTlUdSaS0XmbVZRUFCL6liimeSn+1/32ajla1idElmWNpDhA0uCx9BzzXYk2cwlr/wAfNx/vD+VWK+cfj98cG8P30/h3wReQSX4dkvL0Av8AZmHGxM/KzdcnkDp16afwK8Y+P/GHwm8UXdyz3mr2iyJpV20YQzSGMnbgYUlWx+YBr6GXDGNhgY46paMW0rN2ersna23421tY6/qdRU1UeiPb9V1XTNJgFxqmo2ljEW2h7iZY1J9MsRzXG/Fz4naH8PdEs9UulOoTXhK2dtBIAZRgEvu6BQMc89RXyD4b+GfxG8a6leLDo9+08RMlxNqBaIFyf70nVjzXuOufs+aprfgHwppVx4ggt9Y0m3ljmLq0kRR33hFPX5c4z0PtXt1uHMoy2vSji8UpK/vJLpZtbNtK9l8+h0SwlClKPtJ37mDfftT6s+uwtp/ha1GmfKHhllZp3PfDDgc9PlNcFr3xv+KmuzTW0esz2a+YXENhbiN4x/d3Ab8DPc19OeAPgt4I8L6Zpqz6Ta6nq1n+8bUJozveTOdwGcADt6YHeu8ttH0m1upru1021guJzmWaOIK8nf5mHJ/GrfEOQ4Ko/quCUraJyfZ7682/fRj+tYam/cp39T4/+A/w38bah8QLLxJqljqOm2MTm4nu7tHje5EgIITPLltxyemM59D0tn+yrqjancJd+LLSGwGfIkjtmklbnjcpKgcdcE19PX0arEpG7746sTVjyU/2v++zXBieOMyqV5VaLULpKySe17b+r/yMp5jWcnKOh4/4K/Z28EeHr7TdTuZr/VL+yZZC0rhYZJAchvLA4wcYG49Oc133jXwJ4T8Z/Zj4l0aC/e2z5LszKyg9RlSDj26V0Xkp/tf99mjyU/2v++zXgYjOMfiKyr1K0nNbO9rX7W2+RzSxFWUuZy1INHs7XT9LtrGxt47a1gjEcUUa4VFHAAFWqggiQwr97/vo1J5Kf7X/AH2a85tt3ZiPqvB/x+XH/Af5VL5Kf7X/AH2arwxqbucfNgbf4jSAt0UzyU/2v++zR5Kf7X/fZoAJfvxf739DT6gkiTfH977394+hqTyU/wBr/vs0APqO5/495P8AdNL5Kf7X/fZqO4iUQSH5vun+I0APtv8Aj3j/ANwfyqSoLeJTbxn5vuj+I+lSeSn+1/32aAH0yLrJ/v8A9KPJT/a/77NRxRLl/vfe/vGgCeimeSn+1/32aPJT/a/77NAEX/MR/wC2X9asVU8tft+35seXn7x9aseSn+1/32aAH1HN1T/fFL5Kf7X/AH2ajliT5PvfeH8RoAnopnkp/tf99mjyU/2v++zQA28/49Zf9006D/UJ/uiorqNRbSH5vun+I06GJDCh+b7o/iNAE1FM8lP9r/vs0eSn+1/32aACLrJ/v/0FPqCKJMv977394+gqTyU/2v8Avs0APqu//IQj/wCuZ/nUvkp/tf8AfZqu8a/bkX5sbD/EaALdFM8lP9r/AL7NHkp/tf8AfZoAJ/8AVH6j+dPqCeJRGfvdR/EfWpPJT/a/77NAD6KZ5Kf7X/fZo8lP9r/vs0ARad/x7f8AAj/OrFVLCNWt8nd949GI71Y8lP8Aa/77NAD6jT/XSfQUvkp/tf8AfZqNYl82QAsDgY+Y0ARXOraXa3sdjc6lZQXUuPLgknVZH+ik5NXK+TvjF4F+D/w58L6pefEufU/FHi/XjdXNrqRjmE+8EbAhVvLiVCyD5iAfcDA9W8G+KG8B/s36D4h8caidTvoNNiUm3uPOe8lbiGFGBIkkIKrkZyQTnHNHS4dT1C6li+328PmJ5vLbNw3bemcelW6+XvgxY+KoP2rdTvPGt0ZNa1Twkt9Paox8uwV7lQlsh9EVQCe7bjX095Kf7X/fZo6APplx/qH+lHkp/tf99mo54kELH5un940AT0UzyU/2v++zR5Kf7X/fZoAfVfTv+PRfqf51L5Kf7X/fZqvYRq1spO7OT0YjvQBbopnkp/tf99mjyU/2v++zQAJ/r3+g/rT6gWJPOcfN0H8R96k8lP8Aa/77NAD6r3n+st/+ugqXyU/2v++zVe7jUSQY3cyD+I0AW6KZ5Kf7X/fZo8lP9r/vs0AE/wDqH/3TTx0qGaJBC5+b7p/iNOESY/i/77NAHjNt/wAns3P/AGIY/wDSxa9qrxS0UL+2xdAZ/wCRDHU5/wCXxa9roAKKKKACiiigAooooAKKKKACiiigAooooAKKKKA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vrOtaTo0ayapfwWob7oduW+g6msPQPGuh6/q/2exkmWSGNnIlj27lHUisJYmjGapykuZ9LnRDCV503UjB8q620OsoryvVvi6iylNL0nzEVyPMnkxuX1AHSuU1L4heLNQlYRXxtl3llS2jAIHpnqRXmVs/wlPSLcn5L/ADPYocNY6rrJKK83/lc9l8W+ItK8PWaSalMymU4jjRdzORycD+tcLqPxejDx/wBn6O7p/wAtPPk2n6DGa5ODw94t8Sa1F/akOoKJiHe5uI22RqQORnA9OBXpGjfDHw3ZwBbyOXUJcgl5GKj6AL2+ua5Vicxx0n7BckfPf9fyOx4TKsviliX7SfZbfp+LOf8AGfxJ1az1GCLSbeCG3ktYpw06FmbzFDeuOM4+uaxfAeteLtV8ZWsq3t9dRmUfagSfKWPvkfdHHSvZLnRtJuXge40yzma3AWEvCpKAdAMjiraRxxqRHGqA8naMZrollmJqV1UqVnZO9kckc3wlLDunSoLmas2zyn4l+FPEOtata3mmwG7tvJ8sL5ir5TbjnqRwcjkeldlb+FTJ8PI/C93dEP8AZwjSqM7Wzu49QDx9BW/p/wDx6r9T/OrFdsMuoxq1Kurc9GcE81ryo06OiUHdW3v0POvCPwvttL1CLUNTvvtksLh4o402pkdC2ck816DH/rZPw/lUlRx/62T8P5VthsJRwseWkrI58Xja+Mnz1pXZJRRRXScpXuP+Pu3+rfyqxVe4/wCPu3+rfyqxQAUyf/USf7p/lT6ZP/qJP90/yoAeOgooHQUUAFV7LrN/11NWKr2XWb/rqaALFFFFAEf/AC8D/cP86kqP/l4H+4f51R8Q6jJptmksUayO8gQBjwOD/hUVKipxcpbIqEHOSijSqvqP/Hv/AMCH865vVfEl9pMayap/ZlgjZ2m5uVjDY643MM1yV38Y/DTaRPf/ANuaTJawSpHK0TszKzZ2/L1IODyBjiqoxrV1elRnJeUZP9Dojg6kvht956zWD41eT7BBbqwAmmCtx/nvWD4L8e/8JlYzXvhv7LfwQSeVKy7lKtjOCGweledeKPjBoNxfXit4mPnQo8VvYxWbEJOMgEHblmyMYzj2pywOLxXPQp0Z8y3XJLS/fTT5m+HwlRVdeh6/4h8XeFvCEdna+ItestOklQLEJ3wXC4BOOw9+lee6t+0X8ONOsp/st1falcQOI1ihtmXzeTllZsDaMdfpXz2/w9+LXj3xuja9pWqi8vNryX9/EywRRkZ+9jaAAeEX6Yr1nQf2WNIR5X1jxVd3UTx4iW2tlhKNnqSS2fpgda/QnkPD+WwgsdiXKdr2jqvwT/Fq+5o8NhaVvazu/I4nw/8AHD4n+IviXFFo0qSxX9wYrbSzCpjRDnGTjOVHzFs9j2rkB4N+LnjjxJIt5pmv3uowPh5r9mjWA7ucNIQAM5OF9OBX2D8N/hn4T8B2Ucej6dHJeKGD386K1w+eo344HsMCuzpVOMcLgq0v7Nw0UrJJtWel9dPLzv3E8fCnJ+xgj5M8Lfsya/ceJ3j8S6vappMZJkms5C00pI4ADL8vPUnNfUvh7SbHQdDstG0yHybOzhWGFM5woGOT3Pqamtf+Pm4/3h/KrFfL5tn+Nzbl+sy0jslovX1OOviqle3Owpjf69P91v6U+mN/r0/3W/pXjHOPooooAr6h/qV/31qxVfUP9Sv++tWKACiiigCO3/1K1JUdv/qVqSgAqvB/x+XH/Af5VYqvB/x+XH/Af5UAWKKKKAGS/fi/3v6Gn0yX78X+9/Q0+gAqO5/495P901JUdz/x7yf7poALb/j3j/3B/KpKjtv+PeP/AHB/KmX17Z2MQmvruC1jJwHmkCAn0yaBNpK7J6ZF1k/3/wClOR1kRXRgysMqwOQR602LrJ/v/wBKBj6KKpa3q2m6Lp76hq17DZ2qEBpJWwMnoPc+1BMpKKcpOyRL/wAxH/tl/WrFc1N4u8Opo83iZNThm0qGE7poju53Y2467skDHvTfAfjrQPGkdydHknElsR5sU8exwD0PUgjg96rkla9jH63Q540+dc0ldK+68jp6jm6p/vivMrz41+HrXxdNocljeGCGZoXu1wRvHBwvXGRjNZ/gD4yN4o8YxaLdaRFZ29wzm3lE2Su1S2HzxyB271fsZ2vY4f7cwLqRpKpdt267nsNFMhlimjEkMiSIejIwIP4iqt7q+l2UjR3eo2sEigEo8oDAfTrWR6xYvP8Aj1l/3TToP9Qn+6Kqpe2l/p0s9ncRzxYK70ORkdqqX/iLR9KaO2vrsRTGJXCbGYkHp0HsaANiiqWj6pZ6tbtcWMjvGr7CWjZecA9CPeq+t65DpcyQyWN/cu6bl+zwbx1xgn1oA0ousn+//QU+vBPh78VvFms/EuDSL23g+x3c7xtbLDte3AB53dcjHOffpXtGt6ldWDRLa6RdagZASTEQAuMdSf8APFXUpuDszgy/MaOPg50b2TtqadV3/wCQhH/1zP8AOquiX1/feabzSZdPVceX5koYv1zwOmP61wX7QWseJdF0K0uPDrTQ75CtzPCuXjXt9AT3/wAaUI80kjbGYmOFoSrSTaj2PT6K88+BOr+KtY8KfaPEkbOgdhb3Mo2yyr7juOoz3rtNaGrmBP7HazEu75/tIYjbjtjvnFEo8raKwuIWJoxrRVlJX1Lk/wDqj9R/Oka4gWdYGmjWVhlULDcR7Cvn74wad8UJvF9tJB/aFxDsT7M2mbxFG2ec46HPdu2Kh8QfDb4jah8QIdUZw7yvDIb8XAAgIAzxnI2kHgDn8a2jRi0m5Hi186rxqTp08PKXLJL/AIOx9CaheWun2Ut7fXEdvbQqWklkbaqj1Jqp4f17R/EFq9zouo299EjbHaJs7T6EdRXKeNfBGueJfDN3pV14mMjSBTGptgib1II3Y5xxWX8KfhnqnhPTNTS71oRXd60eGs+RGqEnqw5Jye1ZqMeRu+p6NSviljI0o0702tZdnr/wPvPSdO/49v8AgR/nViuf8P6LPbTpdya1qNztLAxSSfu26j7tbGpWcd/YyWkzyokmMtG5Vhg54I6dKzPQLFRHcHm2bd20Y3dM89ayNP8AC2l2V5FeRtdvPGcq0lyzdscjODWld2sF7Fc2lym+GVArrnGRQB4DH+0VotnpeqeHPil4XvLPxXBJLbNo9rYPcRagpJCeUxyGVhgcnHevNfhj4V/4SPwj4K0OX4h3fg3XNDvL2+tbNtOFxFA8rlkXMjBQ6LuxkHBY4wa+urPwvoFncR3FvpkKyxkFHJJKkdxk159ovwT0zT/Go1x9VkuLJJmmjsmhHU9FZ88gZ9Oa0goWfNuefjp4yM6aw0U0371+i/q/c8d8NeHfFln+1ci3nxcutQkh0WCSbU/7MiUXcf2kZsiFO1c9dwOeelfXMrrHG0jnCqCzH0ArNbS9Nt7m28jT7WMhjjbEox+lah5GD0rPpY9Dqc//AMJn4cLKqahvLHA2xP8A4VuXPEDn2pyRxp9yNF+gxSXH+of6UAc+fF1u3+q0fWpcddtoRj8zXRKdyhsEZHQ0tFAHOyeINVMjLb+FtQkAJVWd1QHHfntWxpLM1hEzpsYjLLnO0+lWqr6d/wAei/U/zoAx7nUPFP2iSO20G2MauQkkl2PmXPBxjjNbdm07WsTXUaxzlAZEU5CtjkA96looA5+7TxY+oTizm0mKDP7tnV2fb2yOma2dPW7WyiW+eKS5A/eNECFJ9gakT/Xv9B/Wn0AUYINSXVpp5r6NrIriK3WIAqeOS3fv+dTXn+st/wDroKsVXvP9Zb/9dBQBYooooAZP/qH/AN008dKZP/qH/wB008dKAPFbb/k9m5/7EMf+li17VXitt/yezc/9iGP/AEsWvaqACiiigAooooAKKKKACiiigAooooAKKKKACiiigAooooAK8V/aw/48fhx/2Pmm/wApa9qrxX9rD/jx+HH/AGPmm/yloA9qooooAjm6x/74qSo5usf++KkoAKz9ev47G03SRyP5hKjYM4OK0Kiu/wDj1k/3TUzTatF2ZUWk9UYcXie0WNV+y3fAA+6P8ad/wlNn/wA+l3/3wP8AGtyD/UR/7o/lT65/ZV/+fn4f8E29pS/k/EwP+Eps/wDn0u/++B/jTY/E9oqkfZbvqT90ev1roWIUFmIAHJJ7Vz2h+MPD+qam+l2V+JLncxUFGAfBOdpIwazm5wajKqk3totfxNKcFUi5QpNpb6vT10Hf8JTZ/wDPpd/98D/Gj/hKbP8A59Lv/vgf41v1n+ItXtND0ifU7wt5UQ6KOWJ4AH1NVONaEXKVRJLy/wCCTDkqSUYwu35mXH4ltVuZJPst1hgMDaO341L/AMJTZ/8APpd/98D/ABrG8AeOIfE2sXVq1g1pKIvMT95vDKCAecDB5FYfjD4l6hpnimax06CzmtLZlVycs0hIBOCDgdcVwzx6jRVf2t4t2+HqejTyqtOu8P7K0kr/ABdDtf8AhKbP/n0u/wDvgf401/E9oxT/AEW74bP3R6fWvOvjB4+1LRfEUWlJqsWlQzW6PECyq8u7qQTzweOPSug+E8/iW70i+GqS3ZXeBaS3WS24q2eW5IB2/rTWKxHt1R1s72fLo7dtdS6mVxp4RYmVrO2nNrr8jpm8WWC/et7lfqFH9aRfFunscLDcMfQBT/Wvn3xyLzwsv2nxdNJZiaRljaYmQzOOpUDJPXr05rZ/Zo8UeHde8Y3MMM11DqMdqzQwSRALImRuO4E8jjjjr7VtgsPnmMpvERw8lSW8mtF333t1sdeKyjBUKDqqpzNdF/mew6l4thFs6W1qzTEY2zOEAB+mT+lPtfFUAsU3WkplVOQpBTdj+96fhWL8T/CGj3Ud74qvry5tks7RprkRKG3pGpbjPQ4GPyri/gD8YNE8U6wfBdr4Zk0lBC8tuxuPOEwHLb/lGGIOe46j0ruweU5xi41q8F+6p7vT8t/XsedKlhHh1Uppt9elvnfX5L7jvtE8Xak9zKurWtkYsZj+xsxYHPcN1+vH0qn4y8Ra5ciOHQbiLT4ShEkk6/vCf9nqAMd+tdfpHh/RdInln03Tbe1llGHaNcEj09h7V4v+038VtX8E6/peiaXo+mXPm232p5r+3Mq8syhUGRgjbkn3FGWZFmOayWEpVPfd/Lbz0f4Do1aE8SnSp39f8tV+J2PgHUda0hrlNcvJtQgkAaLBLsrd+WxwRis74jw6n4k1S3msbiSC0hiAEUhZcPk5b5c9sflXc/DXXpPFHgbSfEMtqLSS/t1maEHIQ4wce3GR7EV0VcOIyerCDwlSp8Ls/VPvfuJZo6WJddQSlt5dtrHg2ueHdY1S7iuprxZpRbxxu0u7OVUA446cZ/Guh8DaPpvhzUF1CZ7y7uDEUKiIKi5645yfxqv+1N418VeC/CenXHhg/ZzdXRjuLzyg5hAXKryCBuOeT/drR/Z48UeIfF3gCx1fxKubzz5oUn8vZ9ojULh8DjqWGRwdtdseC6tDBxzbnTTlbu797fL16nZXzfE1cJZpKD0stP0GxeHfBCXklw+lalKrkkQu/wAiZPbBB/M109lquhWRzZ6K0B2hcx26KSB0GRXVV4/+1VeeOLLwTZSeDW1CNTd4vpbAN5yJj5eV+YKW6ke3rTynI3iMVDD0pxg5PdxS/ryOB4yeLkoVG36yZ38vie0ZCv2W7HT+Ef40/wD4Siz/AOfS7/74H+Ncb+zjdeL7z4WRzeMjetefanFs94CJng+XaWzyfm34J5xiuk+MGn6/qvw11vT/AAvK8WrTW+2ApJsZvmBZQ3YldwH17V11srr0sc8JKvHSXLzW03tffZHNJUY1ORx673Lo8VWTDK2t0R6hR/jQfFNnj/j0u/8Avkf4149+yV4U8eeHbjW5PE9te2OnTIiw211JktKDy4XJwMcE8Z4644+gD0p5rllTA4qVCniFUStqlpt6v8x11RpzcUr/ADObtfEtrFAENrdEgnoo9frUv/CU2f8Az6Xf/fA/xrX0/wD49V+p/nVivO9lX/5+fh/wTH2lL+T8TAbxVZKpZrW6AHUlRgfrUMPi/THlYRrK5boFKk9PrT/iV4fuPFXgPWPD1rdC0nvrZoo5TnCngjOOcHGD7E14t+z78FdY8E+Mv+Em8VX1lBJbo8NpbwS7vMZ1wWYkDgAnA6kn259fCZZTrYOrXq4tRnHaPJdy7a376bO25vD6s6cpS0a6X3PbD4qs1BZrW6AHUlRx+tRp4x0uRtsayu3opUn+dXPEep+H7eA6Zrmp2NqL6NohFPcLGZFYbSBk++K84+GPwH8PeB/GP/CS2urXt88autrFKqhYg4IJJH3jtJHbrXPhsJCdGpKtiOWSXurkvzfO6sZ06uElzJ7rpe//AAxe8S+NPFUkh/4R6y8NoUf91Lf30jZX3RFGD/wL866Lw94tuJdHt31m0i+37SJ/sDF4C2eqlsHHsenTJ61zf/Ci/hlFr7ag3h4S/aWctBJO5hQnn5VB4/pXo2i6Xp2i6XBpek2UNlZW67YoYV2qo69Prz71rjY0vZRhh6l33dNR6d+eV/uRpUqYblSjD+vxMz/hKbP/AJ9Lv/vgf40knie0aNl+y3fII+6P8a6CmT/6l/8AdP8AKvL9lX/5+fh/wTH2lL+T8TDHiizx/wAel3/3yP8AGuO+J3iTxjPaWsfgi803SW3k3NxqS5J/uqgwR65J54GK9QHQVneI49FbSJptfgs5bC3UzSfaoldEAH3sEHmujCOtRrRm5J26OKa+5uzHGvQg+Zw0XmeE+O4fi94osNGWy8UWOlPbW5+1tYyyxrcTbjhwVXONu3joDu9q9O8Ea7f2HhiytfEbSXurJGFuriBPkkcfxDOOoxngc5rT8D+M/C3idZbXw7dq32RRmDyTEUToCFIHy9uK2DdQWdne3l1II4IC8kjnoqgZJ/KuvF4zGV6UaEnFKLbVoJPXz3JWYYbEUlKCTj3T/Uzv+Eps/wDn0u/++B/jXh3x38I+L/Hni+31LRtaWy062t0SC3mlkQxyAks4CAjJ45znj2r1LwV8V/DPinWZdLtRc2kqqXja5VVWVR1wQTg98Guz1XULfTdIutUnYtb20DTuU5yqjPFTl+Lx+WYj21Ga5rW1inv8zPB5phZR9vRs0r63+/oct4U1yex8O6Xaax9pvNRt7KOG6nUZEsoUBmBOCckE9BUmv6vFqcEEEFvcKyzBvmX6jt9a5nwF8ZdL8Sa9LY3+nnSV8pmhleferYPRuBg4+tepWs8N1bx3FvIskUihkdejD1rgxWHxFRyVSa18v+CTgszwuKj7fDq6v3e/zR89/tL/AAk8Z+N/GllrPh/yLu1Fotu0MtwI/IYMxLAHgg7h054rF8NfsvzxWF8fFWvQLNIiraHT9ziJtwJZt4Xdxxj3zmvoa/8AFeiWV3LaTXL+fE210SFmIP4CrgvIdQ0qO8ty5ikIK7lKnrjoee1fX0eL8zoYSGFoyUYx0TS1/r5ep1xx9aMFCLtY5f4O/DfTfhroFxptjez30t1N509xKoXcQMABRwAB9epq3bfDXwNb+Lm8WQ+HbVNYaQy/aAWwHPVwmdob3AzWnqfiO3sb6SzOn6ncSR43GC2LLyMjnPvWhpV419ZLcta3FqWJHlzrtcYPcV4tTMsXUqzrSqPmn8TTtfydunlsc7rTcnK+rLVR2/8AqV+lZWravf2d4be10G8vRtBEsbKEJPbJqC61u8sfBuoa1caVLDNZwSyrbs4YvtXI5HrXGlcxnNQi5S2R0FFfPfwp+JPj7X/GJsGMOpRzxu5iaMRpAByGDAZAzgc5zkd6920WTVZLdzq1vbQy7/kEDlgVx1Oe+c1dSm6bsziy7MaWYUfbUk0r21JrX/j5uP8AeH8qsVh6iNea+kXR2sEj48xrgMTn2A7V5R8c7n4lWLad9lvLr7I4Ys+lI6Yk/usV+bp07daUIc8rF4/GLB0JVnFyt0R7nkZxkZ9KY3+vT/db+lfNHhPwt8U7nxzp+rXEep208kiSy3tw/wAqpjncM88cbce2K+hdHstSs7ljqGrNqAdfkBgEezHXoec8flTqU1B73MMszCeNhKUqThZ9epq0Vn61p02oJEsOp3dgUJJNuQC31zUei6O2mzSStqmoXm9du25m3KOeoHasz0xfEep6bpdnHNqV9bWcbSgK00gQE+gzV1Lq2e1F0lxE1uU8wShwV24znPTHvXmPx88B6x4v/su60ieAva743hmfaDuIwwPTPGK2PA/w9t9G8EHRr+dpL24s5be5mikbaBISSFB44yBnHatHGPKnfU82GKxTxVSk6XuJXUu77f12C/8Ai74CtbOe4j1oXbQsFMUMTb3J/u7gARx1Bx+Yrd8GeL9D8Waat7pN1nLFWhkwsqkdQV/EcjivJ9K/Z8UPcjVPEJZMYtzbw4IOerbvbsPXrXpfw78B6P4L0/yLPdc3JYs91KBvJIAwMdBgDirqKkl7r1OPLq+bVayeKpxjC3Te/wB7Oja5t7SyE91NHDEOru2AMn1qC11zR7q7W0ttStpp2ztjSQEnAz/KrDW9vdWYhuoI54j1SRQwOD6Gm22nafbMrW9jbQsv3SkSqR+QrA94fqF5b2FnJd3cnlwxgF2wTjnHQc96xNN8UaNd6sbe2uJJHnKrGRCwBOD3I4roWAYYYAj0NV7YBbudVAA+XgCgDl/ip48tfAul2tzJZSXs91IUiiVtgwBliWwcdR+dReBPiJa+K9Otri20bUo3kl8mXEe+OJuMkv3HINbXjLwponi3TksdbtTNHG/mRsjFXRvYj1FTeFdE0fw3paaLo0Kwww/Myb9zkt/Ex65OP09q0vDk21POjDGLGuTkvZW0XW/9eZa1i6FjYS3pjaUW8bylF6ttQnA9+K8h+Hnxl1jxJ4tj0efQLcxXJPk/Z3IeMDnLFjhgB6Yr2aXl4wf7x/kayNF8J+G9F1GbUNK0WztLqYEPLGmDgnJA9B7DFEZRSd1qPF0MVUrUpUanLFP3l3RsyFhGxRdzAHAzjJrwj4++MPGWnR6dp/lPosc4aRpbafcZSONu4dMdcd8iveap6vZWd9ZtHe2kFyigsqzRhwDjqM0qclGV2rlZlhamKw0qVOfK31PDtWtfH/ij4GaNJD9rurj7SzTIjYlngGRGx7tg/nwaxZ/hl8SNY8G6WtyA/wBlkl8qyubjbJEjY5OeOoPGcjNfSVoqraQqqhVCKAAMADFS1qsQ1sjy6nDlGtrWqSb5VF69ra/gc38MdDvvDngbTdG1KdZrq3Rt5ViQuWLBQT2AIH4UNpXiOaWY/wDCTeShkOFjtF4Hbk966SsXxd4i0vwj4W1bxLrUrRafp0TTzsq5bAA4A7knAHuawlK7bZ71CjGjTjTjskkvkc78T/id4b+Gdtodv4gnuLu+1W6js7WC3VTLKxIVpCCQAgJGT7gDNVvij8OtQ8W6W8MHiCYSrcefDDc8wr1GOBkYB4PNfMPxF8S+FvEfhW18fa94s0C78Yavr+nyRafBfRynRtNjl3CHg/KcEPI3GWPtX2vomq6brelwaro9/bahYXClobm2lEkcgzjKsODyDTi3HXqRiaFPE05UamsWtTzfwf8ACuOw8Eaj4T1q+E7aifOkkt8gRMCNu3I5wVB5HtVzwR8IdE8OJcGa/vL+WfALbvKUKOgwp9e+a9A/5iP/AGy/rViqdWTur7nNRyrCUZQlGGsFZPy/ps4G3+Eng2DxLHrqW1yZY5BKIWm3RbxzuIIyeecZxmtCD4deCrO+a9tvD9tHPK/zHc5Az1wCcL+AFddUc3VP98UnOT6msMBhacuaNNJ3vst+42xtLaxtltrOBIIVztRBgDJyahudL025uPtFxYW003A3vEGPH1q5RUHWVnt4Laxljt4Y4UwTtjQKM/QVJCiNFGzIpO0ckUXn/HrL/umnQf6hP90UAPAA6DFFFFAFK007T4b+e+hsLWO6kYh50hUSMMDqwGTV2mRdZP8Af/oKfQJRUdkFVpOb9AeR5Z/nVmq7/wDIQj/65n+dAywOlFFFADJ/9UfqP50+mT/6o/Ufzp9ABRRRQBX07/j2/wCBH+dWKr6d/wAe3/Aj/OrFABUaf66T6CpKjT/XSfQUASUUUUAV7r/j4t/94/yqxVe6/wCPi3/3j/KrFABTLj/UP9KfTLj/AFD/AEoAfRRRQAVX07/j0X6n+dWKr6d/x6L9T/OgCxRRRQAxP9e/0H9afTE/17/Qf1p9ABVe8/1lv/10FWKr3n+st/8AroKALFFFFADJ/wDUP/umnjpTJ/8AUP8A7pp46UAeK23/ACezc/8AYhj/ANLFr2qvFbb/AJPZuf8AsQx/6WLXtVABRRRQAUUUUAFFFFABRRRQAUUUUAFFFFABRRRQAVyPinxNq8PiSHwz4Y0q21DUzam8uGurgwwwRbtq5IBJZjnAA7E111eeXOoWPh/413lzrN3BY22qaJClrPcOEjZ4ZHLpuPGcOpx6UAdL4G8Rf8JJpElxNZtY3trcyWl7as4fyZkOGAYfeHQg9wRXmf7WH/Hj8OP+x803+Utdf8HnW8i8Ta3b/NY6prs89nJjiWJVSPePUEo2D3rx/wCPfgGLwveeBdUTxR4m1U3XjawhMGpag08Me4u25FI+VhtwD6EigD6boqubUZ/103/fdH2Qf895/wDvugCSbrH/AL4qSqklqAU/fTHLY5an/ZB/z3n/AO+6ALFeLfGD49aT4M1uTw/aaXJqd5F8tyfM2LHx09zXsP2Qf895/wDvuvFPin+z7p/i3xlL4mh16awW42teQeQJC7KACVbIwSB3B559q9bJaeX1MV/woycaaT2vq+i01+7yOzBugpv2y0PWfA2v2nifwfpniCzR4re8txIqydV7EH6EGszQfiN4R1zxA2h6bqglvAWCAxsEkK9drHg9/wAq0vD3hzTdG8OWei6cssNjbwCKOPeThcc5PcnJP41wXgz4L2fh3xhHrg1qeeG2ZmtofLCsCQQNzZ5wCegGa4Zqhzz5L8uvLfe3S/meLj6mLjXp/VYJwb96/Rff69zG/ax8f6t4R0fTtJ0lzFLqiTCSQdVVdo/9mrxb9nO48R/8LAj8VXLX8uh6XHPPqVy25o1URPhRngsSRgDmvrPxr4C8M+M7KGz8S2LX8UDl4i0rKyE9cMpBGe4qbTPCWh2fhc+GrOz8jSfLeD7MjEKUOQc9yT3PXNe/hM2y7CZXPDxw/NWndSlKz06W6q3RaK+urPf/ALQlTwbo0laVn6a9+5g/Df4paR411a40u2sbqzuI4zKglIYOgIB5HQ8jiuv8Q6Raa5pE+mXobyZQOVOGUg5BH41zPgn4Y+HPCN/Pf6Y161zKhjDyyglEJyQMAeg/Kuu+yD/nvP8A9918zWjTneKWjPCyuWNpUoyxLXtE91+B5tr/AMOpbfwL4l0nwtdSDWb208qG4lk2NjIJjBH3QwBGfeuD/Zd+Fnibw7rep6n4w0iK2tjEsdtBOySMZQwPmAAkDAyM+9e/x2+bqVPNlG0DkNyam+yD/nvP/wB916GCzGWDy2pltOEfZzab016f5dT2pZjiJc3NK7l16nz/APH/AOCPinxx8Ql8QaJf2BtriCOKVLqVlMBXjgAHIPX65r3fRLFtL0PS9NedrhrSCOAyt1cqmNx+uKs/ZB/z3n/77pklqAU/fTHLY+97GrxmcYnGYalhqrXLT0Wn5nPUrzqQjCWyPP8A46/CmD4m2WnBdWbTLywZ/LkMPmoyvjcCuR/dGDmq/wAHfgnoXw71JtYj1C61LVHt/JMsgCRoDjdtUeuB1J4r0v7IP+e8/wD33R9kH/Pef/vunHO8fHB/Uo1GqfbTrrvvb5jWIqqn7O+galBDdadc21xEssMsTxyRsMhlIIIPsRXGfD34WeCfBeoS61oOltDezxFPMkmaTy1PJVMnjPHvxXYTWoWF286Y4UnBekgtg0CN50wyo4DcVxUsXXpU5Uqc2oy3Sej9e5kpyimk9GeWeGPjSus+PYtAOi+VZ3NwbeCcS5kB6KWXGMHHTPGe9ek+I/DPh3xGsK69omn6mICTF9qgWTYT1xkcVlWHw88J2PiBtetNMWLUCzP5odsKx6kLnAPXoO9dH9kH/Pef/vul7XkmpUW4tHnZbTxlGMvrU1J30t2+5f11HWkccMZhhjSOKMhURFwqgAAAAdBU1VI7UEv++mGGx972p/2Qf895/wDvusLneS3EMNxE0NxFHLG3VHUMD+Bry344+OdS8DnSbfQ7O2Vp0c75EyiKuBtCjHrXpv2Qf895/wDvuszWtC0vVmhs9UtY76HJYLOofaR3GelXCSTXNqjkx9GtWw8qdCfLJ7MrfDLxFceKfBVhrV3brbzzBg6pnaSrFcjPY4zXSVTttNgtreO3ti8MMahUjjO1VA6AAdKk+yD/AJ7z/wDfdTJpvQ2oQnClGM3dpK77vueE/Gnxh480n4hjT9KmubazVYzaxxQ7luM4znj5vmyMe1e8WDzyWFvJcx+XO0StIn91iOR+dQz2ihNxklYgjGWzipPsg/57z/8AfdXOakkrbHJhMFUoVqtSVRyUndJ9PT+kUfGa6s3hTU10IkambZ/sxB5344x7+nvXk37PVv46i1/UW15dXTTvI5F/v5l3DG3fz03ZxXs/2Qf895/++6Da8f6+f/vuiNS0XG24sRl6rYqniOdrk6LZhp//AB6r9T/OrFUbO38y3VvNlXk8BsDrU32Qf895/wDvusz0SxXh/wAfPBPi7xH4ptb3Rbd72zWBYhGswXyXySTgkdQRz7V7R9kH/Pef/vumJbAyOPOm4x/FV05uDujhzDAU8fQdGo2l5Hh/jj4QeLNcn0i6j1G0nmTToLa7NxM2UdFwSDg7gevrnNe36FZNpuiWGnPMZmtbaOEyHq5VQM/jipPsg/57z/8AfdH2Qf8APef/AL7pzqymkmRg8roYSpOrTveW92Fx/wAfdv8AVv5VLcLI8EiwyCOQqQjkZ2nHBx3qpNb7biFfNlO7PJbkcU+axEkTx/abhdylcrJgjI6j3rM9EyItJ8SeYjz+KCQrAlUs0UMO4Nb1yN1tKuSMoeR24rBj8Kokiv8A25rbbSDg3Zwceta89oDDJmab7p/j9qAMdfC8rYM3iPW5MdP9IA/pWh4r0W38ReHL7RLqR44ruIxl06qeoP4ECs1fBun8H+0NW/8AAs1u/ZB/z3n/AO+6adncmcI1IuEldPQ8z+H/AMGtP8O3Nzc6lqcupSSp5aLGphVVzk5wxJ5A/KvRUs7e6sLuwnj328u6F0J6oRgj8qyX8F6VIT5t1qUvoGum4+latlartdFllARtow3YetOU3J3ZhhcHRwtL2NKNo9v+HOJ8J/B3wroGqTX2bm/LKVjjuWBWMH6AZPbJrv2s7VrA2DQI1qYvKMRGVKYxt+mKwpfBejyyvI73u52LHFy3UmtiDT44II4Y5pwkahVy+eAMCiUnJ3bHh8JRw1P2dKKUexzPhj4eeDvDeqTXWm6anmyoVJnkMoQZ6KGziuwiSOONUiVVQDChRgAe1c9c+D9DuL6SaaGZpJcu7eewySfrWtaabDa20dtBJMkUahUXeTgUnJt3ZdGhToR5KUVFdloWneFCWZkU9ySBUF8ytahlYMpYYIPHWsq78I6Jd3Ul1cwSSyyHLlpWwT9M4q0NNttP0+O3td8cMZAVN3Ayf/r0jU4z47+OX8J+HktNMuAmr3rYiIIJiQYLPj9B9faum+HXii28XeFLXWIdqysNlzED/q5R94fTuPYivMfHfwf8TeKPFN7rMmtabGszYijYSEpGBhQTjrgc++a2vhN8OPEvgvVZ2uNZs7jTrlMTQwlwwcfdYZGM9j7H2rocafs9HqfNUcRmLzKUp037J6dNLbP59fL0PT5ry0hfy5rqCN+u15AD+tJZyQXNoNjxzRkFW2kMD6is++8NaPfXBuLy1WeUgAu/JwOlS6XpNnZWgis1a3jJLFIzgZPeuc+lItN0vwz4fnlbT7LTNMln5kMaJGzjPf2rUgnhnUtBNHKoOCUYEA/hWZqHhzSdQmE19bC4kC7Q0nJA9P1qXT9FsdPiaKxRrZGbcyxnAJ9abdyYQjBcsVZCm+sbS7nW7vLe3ZiCollVSR7ZqZdT05rWe6S+tnggUtLIkoZUAGSSR04FUZ9F07ULmQ3luk7R4VWcAnFZfizwTDq3hu50XTL46PHdMv2h4oQ3mIP4cZHWhWvqTWlONOUoK76Luzybwr8WpZvi9cXt7M0eiagRaIjnAhRSfLc+nJOf94+le8WWpWF/cYsryC4Manf5bhtucYz+VeN/8M823/Q1zf8AgEP/AIuvUvDHh2PRNMtbFrnz50h2SXKRCJpdvQkDPOD61tXdN2cDwsihmNJThjI7u6d0991o/uNe/wBQsdPVGvbqG3DkhTIwXJplhqmnX8jR2V7BcMoywjcEgUy70mzuwouk+0BTlRKA2Ppmm2ujWFo7PawrAzDBMShSR+ArA+hDX76zsLWOS9uI4EaUKGc4BPX+lLpuuaTqU5gsb+G4lC7iqHJA9f1FN1GyheFRLumG8cSfMB781JDpVrC++FfKbGMoADj8KAJdRv7PTrf7RfXCW8W4Lvc4GT2qpp3iLRdRvPsdlqEU8+CQqg8gde1WJtPhmTZMzyrnO1zkZ/GiLToIseXuTHA24GKAC6vrTTdO+13sywwLgFyDgZOB0qpp/iXQ9QvEtLPUI5p3ztQA5OBk9vQVbjs0khG+SQg9ieKVdPhVtysyn1GAaAJNRvLfT7OS8unKQxgFmClsc46DnvWLpnifRbzVTb2907STlVjBhcZOD3I4rYNopHM0xHu1QQ2qG5lXe4245B5oAfruqWmi6Pd6rfSbLa1iMkh74HYe56Cvm3wL8TryD4q3Gu6pKVsdVkENyhb5YY84jI/3P5FvWvf/ABd4S0/xRpP9l6ndX4tTIHZYZtu8joDwcjvj1Arjv+FFeB/XVf8AwJH/AMTXRSlTjF83U+dzjC5jXr05YZpRhrq93/lbT5s9JvJ44YRcsSY0DOSozwFJ49axofGWjTTRxJ9r3OwVc2zgZJx6Vc0vSItL06z06C6u5IoFEaNLLufaAcZP6Vd+y/8ATxP/AN91zn0MW2ldak0jBI2cgkKCSAMmual8YafJEyix1UbhjJtGrf8Asg/57z/990ye32wu3nzHCngvQMntv+PaP/cH8q58+L7U58nSdZlI67bM8VswWwaFG86YZUHAan/Zf+nif/vugCdG3IrYIyM4PUVx+va9pFxpuoWet+Hb+6047vtKXFlvhZF5JYHgjjPNdT9kH/Pef/vuqWp6LZavp9xp2oebNaynbJH5hAccHBxQvMmfNyvl3Ph34q6bofibxINQ0Dw7oulWsN7FJFAlosatBG2SrBRyW7/XFfXng3xVpj+GbI+G/Cd9BpezEEVpbosUfJyoAIAwc07/AIVL4B/6AMf/AH8f/Gt/w94Y0nw/ZNZaPFJaW7OZDGsjEbj1PPTpW9WdOS91Hh5Vg8ww1SX1malF3el73fy28i7ZzNcTQztDJAZIAxjkGGXJ6H3rPvtfu7e7ltofDup3JRsCRVUIw9QSav8A2f8A0zy/Nl+5nO7nrU32Uf8APef/AL7rA94NOuJLqyiuJrWS1kcZaKTG5ee+KydW1nULa+a3h8P311GjDbNGy7X47Z/zxWt9kH/Pef8A77pklqBs/fTHLActQAul3M15ZJcT2ctnIxOYZCNy4OO1UNV1TVrW9aG08Py3sQAIlW4VQT3GDWj9kH/Pef8A77o+yD/nvP8A990AVrS6urvSpZrywexl+YeU0gc49ciq2o6lqlnJFFZ6FLfR+UrGVZ1QA+mD/nmr1xbBYHbzpjhTwW4pYrUNEh86YZA4D0AM0a7vLy2eS9017CQPtEbSB8jA5yP88VBrN5rNtOi6bo630ZXLObhY9pz0wau/ZB/z3n/77o+yD/nvP/33QBV0G41K4SdtS05bJw/yqJhJuGPak1q71a2aIaZpS3wYHeTOsew8Y69e9WI7UEv++mGGx972p/2Qf895/wDvugCrok+sTeb/AGtYQWmMeX5U2/d1zn07VDrs2qw3cB0qygunKNvEsuzA46VofZB/z3n/AO+6ga3/ANMRPNl5QnO7mgCLRbjXJpZBqun29qgUbDFPvLHuD6VLrT6skCHSILWaXd84ncqAuO2O+cVP9kH/AD3n/wC+6Psg/wCe8/8A33QBnadL4geRxq1rYRQ7RtMEjM27cPXtjNXdYfU0tQdKht5Z94ys7FV2856d+lLLahUJ86Y8jq3vT/sg/wCe8/8A33QBn6S3iVrzOqR6YlsVPEBcuD25PFXtV/tD7G39l/Zzc5G3z87MZ56c077IP+e8/wD33R9kH/Pef/vugDH8PnxL56fbhpn2TLb/ACt+/POMZ461sakt61jIunvCl1x5bSglBzznHtmoLO33w7vNlXk8Bsd6n+yD/nvP/wB90AZenw+KlvYmvrvS3tgf3ixRsGIx2z71pXgumiuVsmiS5KDy2kBKg++Kd9kH/Pef/vumLajzXHnTcAfxUAZdnbeLPtcUl5qeneQHHmRxQHLL3wT0Nbd0szW0q27rHMUIjZhkK2OCR35qP7IP+e8//fdH2Qf895/++6AMAWnipb21NxrFjInmDIW2wSO4/KullDtE6xtscqQrYzg9jVKe32zQr5sp3MeS3T6VP9kH/Pef/vugDETS/FQZS3iaFgCMj7CvI/Ot+5/1D/So/sg/57z/APfdMmtQsTHzpjgd2oAxjpHiZ/8AWeKtvp5dmg/PNdGoIUAnJxyfWoPsg/57z/8AfdH2Qf8APef/AL7oAxZNG8QM7MviqZVJJA+yx8D0rY0lWWwiV33sBhmxjcfWnfZB/wA95/8AvuobO38y3VvNlXrwGwOtAGbc6DqstxLJH4ovokdyyxrGuFBPQfStuzieG1ihkmad0QK0jDlyB1NM+yD/AJ7z/wDfdH2Qf895/wDvugDHvNDv7rUJ5B4j1CCJjuEUW1do7AHritnT7drWyit3uJblkGDLKcs3uajW1HmsPOm4A/ip/wBkH/Pef/vugCCDT5Y9Xmvm1C6kjkXAtmb92nTkD8P1qe8/1lv/ANdBR9kH/Pef/vuoLm32vCPNlO58ct0oAv0VX+yD/nvP/wB90fZB/wA95/8AvugCWf8A1D/7pp46VUltQsTt50xwDwXpwtRj/Xzf990AePW3/J7N1/2IY/8AS1a9g1jULXSdJu9UvpPLtbSF5pmx0VRk/oK+f/FvhdPFH7XU2kSa1rOlKngxLj7Tpt2YJyRdbdhcfwHdkj1A9K9R8eeH7i3+CmseH7G5vtRmh0qSOOW5kMs821c/M3VmOKT2GtyPR/HWrvf6R/b/AIWfSdO1txHp9yLtZWV2UsiTIANhYA4wTzwa72vLfFmuaT4i0zwLZ6LfW91cXerWd1HHC4ZkiiBeRiByoUDBz3OK9SqiUFFFFIYUUUUAFFFFABRRRQAUUUUAFFFFABVXU9N07VIBb6lYWt7CDuCXESyKD64Iq1RQA2GOOGJIoY0jjQBVRRgKB0AHavF/2sP+PL4cf9j5pv8AKWvaq5X4oeA9D+InhyPRNca8ijhuo7u2uLSbyp7eZM7XRuxwSPxNAHVUV4v/AMM8aN/0UT4l/wDhRSf4Uf8ADPGjf9FE+Jf/AIUUn+FAHssuSU/3qfXi5/Z30U/81E+Jf/hRP/hR/wAM8aN/0UT4l/8AhRSf4UAe0VFd820mOflNeOf8M8aN/wBFE+Jf/hRSf4VhfEH4Fw6L4I1jVtG8cfEq+1G1tHltrc67LIJXA4Xaoy2fQUAfQUH+oj/3R/Kn14N4Y+Adjf8AhrS76/8AHvxKt7u4s4ZZ4Rr8qeXIyAsu0jIwSRg8itH/AIZ40b/oonxL/wDCik/woA9opkP3D/vN/OvGv+GeNG/6KJ8S/wDwopP8KB+zvoo6fET4lj/uYn/woA9oorxf/hnjRv8AoonxL/8ACik/wo/4Z40b/oonxL/8KKT/AAoA9ghB+2znBxhf5VYr5p0D4KyXnxN8TaDeeMPiTBpGnwWr2N2NamUztImZAXI2ttPHHTvXXf8ADPGjf9FE+Jf/AIUUn+FAHtFMl+9H/vf0NeNf8M8aN/0UT4l/+FFJ/hQf2d9F/wCiifEv/wAKJ/8ACgD2iivF/wDhnjRv+iifEv8A8KKT/Cj/AIZ40b/oonxL/wDCik/woA9luP8AUSf7p/lSWvFvHn+6K8H8XfAWz03wpq+o6b48+JV1e2tjNNbwnX5XEkioSq7QMtkgDA5NReBvgRbat4O0jU9W8c/Eqzv7qzjluYBr0sYjkZQWXawyuD2NAH0DRXi//DPGjf8ARRPiX/4UUn+FH/DPGjf9FE+Jf/hRSf4UAeyxdZP97+gp9eLj9nfRf+iifEv/AMKJ/wDCj/hnjRv+iifEv/wopP8ACgD2iq8oP22E4ONrc14//wAM8aN/0UT4l/8AhRSf4VyOu/BaSz+J/hvQLTxh8SZtHv7a6kvbw61MxgdFygDgbVyex69qAPpaivF/+GeNG/6KJ8S//Cik/wAKP+GeNG/6KJ8S/wDwopP8KAPZZwTEQOen86fXi5/Z30Ujn4ifEs/9zE/+FH/DPGjf9FE+Jf8A4UUn+FAHtFB6V4v/AMM8aN/0UT4l/wDhRSf4U2X9nnR1idl+InxLJCkgf8JFJ/hQB7Hp4ItVyMcn+dT181/CX4KN4j8C2er+IvGPxJ0zUpZJlktl1qaEKFlZVOxxkZUA++c11n/DPGjf9FE+Jf8A4UUn+FAHtFMQHzZD9P5V41/wzxo3/RRPiX/4UUn+FH/DO+i5/wCSifEv/wAKJ/8ACgD2iivF/wDhnjRv+iifEv8A8KKT/Cj/AIZ40b/oonxL/wDCik/woA9huAftVvwerfyqevmrxb8FZNN8deEtI07xj8SbrTdTkuV1G5OtTObYJGrIQ4GEySR83XHFdb/wzxo3/RRPiX/4UUn+FAHtFMm/1L/7p/lXjX/DPGjf9FE+Jf8A4UUn+FB/Z30UjB+InxLx/wBjFJ/hQB7QOgorxf8A4Z40b/oonxL/APCik/wo/wCGeNG/6KJ8S/8AwopP8KAPaKgswQZsgj96a8e/4Z40b/oonxL/APCik/wrkvhv8FZNck8RrrfjH4k2AsNauLOyI1qaLz7dCNkh3D5s/wB4cGgD6Vorxf8A4Z40b/oonxL/APCik/wo/wCGeNG/6KJ8S/8AwopP8KAPZefPB7bT/On14v8A8M76LnP/AAsT4l5/7GJ/8KP+GeNG/wCiifEv/wAKKT/CgD2iq+oAm34BPzD+deP/APDPGjf9FE+Jf/hRSf4VyHxc+C0nhzwj/aXhzxh8SdTvvtkEXkNrU8w8t3Cu21ADwCTntQB9L0V4v/wzxo3/AEUT4l/+FFJ/hR/wzxo3/RRPiX/4UUn+FAHtFMgyIVzxxXjX/DPGjf8ARRPiX/4UUn+FA/Z30UDA+InxLA/7GJ/8KAPaKK8X/wCGeNG/6KJ8S/8AwopP8KP+GeNG/wCiifEv/wAKKT/CgD2C2BFxcZB+8P5VYr5p8GfBWTVPGHi7TdU8YfEm0sNLu4YtOnGtTIblGj3MxZhh8NxlenSuu/4Z40b/AKKJ8S//AAopP8KAPaKY3+vT/dP9K8a/4Z40b/oonxL/APCik/wo/wCGd9Fzn/hYnxLz/wBjE/8AhQB7RRXi/wDwzxo3/RRPiX/4UUn+FH/DPGjf9FE+Jf8A4UUn+FAHsF8CYlwCfnWrFfNHxX+C0nh3w/ZXnh7xh8SdSupdTtreWJtanm2wu2HfCAEYHOegrr/+GeNG/wCiifEv/wAKKT/CgD2iivF/+GeNG/6KJ8S//Cik/wAKP+GeNG/6KJ8S/wDwopP8KAPZYARCoPFPrxcfs76KBgfET4lj/uYn/wAKP+GeNG/6KJ8S/wDwopP8KAPaKghB+2TnBx8tePf8M8aN/wBFE+Jf/hRSf4VyPhn4LSX/AMRfFWiX3jD4k2+laalqbC6GtTIbgyIxky5G19pAHHTPNAH0tRXi/wDwzxo3/RRPiX/4UUn+FH/DPGjf9FE+Jf8A4UUn+FAHssn34/8Ae/oafXi//DO+i/8ARRPiX/4UT/4Uf8M8aN/0UT4l/wDhRSf4UAe0VHc828n+6a8b/wCGeNG/6KJ8S/8AwopP8KyPGnwHtNL8I6tqWl+OviVd31rZyy28B16WQSSKpKrtUZOT2FAHvdt/x7x/7o/lUleA+DPgPaap4Q0fUtU8d/Eq0vrqxhmuYBr0qCKRkBZdrDK4JIweRWt/wzxo3/RRPiX/AOFFJ/hQB7RTIur/AO9/SvGv+GeNG/6KJ8S//Cik/wAKB+zvov8A0UT4l/8AhRP/AIUAe0UV4v8A8M8aN/0UT4l/+FFJ/hR/wzxo3/RRPiX/AOFFJ/hQB7Dg/wBoZwceX/Wp6+am+Csg+Lq+Gx4w+JP9hnRfthvv7amz9o80r5fmY2/dAO3Ge9db/wAM8aN/0UT4l/8AhRSf4UAe0UyUElMf3hXjX/DPGjf9FE+Jf/hRSf4UH9nfRf8AoonxL/8ACif/AAoA9oorxf8A4Z40b/oonxL/APCik/wo/wCGeNG/6KJ8S/8AwopP8KAPY7vm2kx/dNOg/wBSn+6K+ffiD8C4NG8D61q2j+OPiVfajaWUk1tbnXZZBLIq5VdqjLZPYc1c8MfAOxv/AA3pl9fePfiVb3dxaRSzxDX5U8t2QFl2kZGCSMGgD3mivF/+GeNG/wCiifEv/wAKKT/Cj/hnjRv+iifEv/wopP8ACgD2WLrJ/vf0FPrxcfs76L/0UT4l/wDhRP8A4Uf8M8aN/wBFE+Jf/hRSf4UAe0VXcH7fGcHHlnn8a8f/AOGeNG/6KJ8S/wDwopP8K5HUPgrJD8WdK8Ow+MPiTJolzpc1zPe/21MTHMrgKnmAbRkEnBGTQB9LUV4v/wAM8aN/0UT4l/8AhRSf4Uf8M8aN/wBFE+Jf/hRSf4UAeyz8xnHPI/nT68XP7O+inr8RPiWf+5if/Cj/AIZ40b/oonxL/wDCik/woA9oorxf/hnjRv8AoonxL/8ACik/wo/4Z40b/oonxL/8KKT/AAoA9gsARb8gj5j/ADqxXzV8JfgrJ4j8IDUvEXjD4k6Zffa7iLyF1qaEbEkZUba4J5UA575zXW/8M8aN/wBFE+Jf/hRSf4UAe0UxM+c/0FeNf8M8aN/0UT4l/wDhRSf4Uf8ADO+i5z/wsT4l5/7GJ/8ACgD2iivF/wDhnjRv+iifEv8A8KKT/Cj/AIZ40b/oonxL/wDCik/woA9guQTcW+AT8x/lVivmjxt8FpNK8XeEdN0vxh8Sbux1S8li1Gc61PIbaNU3KwZRhMnjLV1//DPGjf8ARRPiX/4UUn+FAHtFMn5hfHpXjX/DPGjf9FE+Jf8A4UUn+FB/Z30UjB+InxLP/cxP/hQB7RRXi/8Awzxo3/RRPiX/AOFFJ/hR/wAM8aN/0UT4l/8AhRSf4UAe0VBp4ItVyCOT/OvHj+zxo2D/AMXE+Jf/AIUUn+Fcl8I/gq/iTwLZ6v4j8Y/EnTNSlklWW2XWpoQoWRlU7HBIyAD+NAH0rRXi/wDwzxo3/RRPiX/4UUn+FH/DPGjf9FE+Jf8A4UUn+FAHsq/65/oP60+vF/8AhnfRc5/4WJ8S/wDwon/wo/4Z40b/AKKJ8S//AAopP8KAPaKr3YJkgwCf3grx/wD4Z40b/oonxL/8KKT/AArkfiD8FpNG1bwrb6N4w+JN9BqWrpa37nWppPs8BBJkBUYTBA+Y8UAfS1FeL/8ADPGjf9FE+Jf/AIUUn+FH/DPGjf8ARRPiX/4UUn+FAHss/wDqX/3TTx0rxc/s76KRg/ET4lkf9jFJ/hR/wzxo3/RRPiX/AOFFJ/hQA22/5PZuf+xDH/pate1V578M/hH4c8Ca7ea9aahrmsatdW62pvdXvmuZY4Q24xqSBhS2CR6gV6FQBl6Z4d0DS7+fUNN0XTrO7nz5s8FsiO/rkgZNalFFABRRRQAUUUUAFFFFABRRRQAUUUUAFFFFABRRRQAUUUUAFFFFABRRRQAVl+JPEOi+HLJbzXNRgsYXbYhkJy7eigck/QU/xJrWn+HtEudZ1WVobK2AaaQKW2gsBnA5xzXHePI9Sh1Gx+Ifh8abq1rp+mXAkt55SqmJgJPNiZQ3zYTHTkHrQB3GkalYavpsGpaXdw3dnOu6KaJtysPY1arxvQl8QeEdB0HxBa67aXdjrWpRPcaTHaosQ+1yZPkOPmyhbPOQQp4FeyUAFFFFABRRXKeIdStPEln4n8HaPqi2+vQWbRMjZVozJHlHHqvzAZHQ0MDT0zxV4a1TVJdL07XtNu76LO+3huVZxjrwD2rYrxO7tT4r0LQPCdt4R1jw9remzQ775bTyo9OEf33jm6PuAIAGd2eelekfDXWL7WvCkNxqgjOoW801ndPGMJJJFIY2dfZtufxxQB0lFFFABRRVHX9Ws9D0W71jUHZLS0iMszKhYhR1OByaAE1zWdJ0Oy+26xqVrYW24L5lxKEUn0Gep9ql0rUdP1axjvtMvbe9tZPuTQSB0b6EVwXjC6KeKPDvjq1sZvEPh+OzlhIsY/PeBpCpW4RBywwpU45ANc/ozX+h+Lj4y0vT7vSNB13VoLCXSbmLyml3rtF0I+qN5nbqVyTQB7PRRRQAUUUUAFY114q8M2utLotzr2mw6kxAW1e5USEnoMZ6n0p974i0iy8SWXh67u1h1C+heW2jcYEoUgMAehbnp1xXlEkEth4V1zwHrXgvU9W1W8ubl7a7htPMgvGldmjnabpGy5GdxBXbxQB7bRXDfCubVrCTVfB2s3zajNonkeTet96WGVNyq/8AtKQwz3G013NABRRRQAVW1TULHS7GS+1K8gs7WIZkmmkCIv1J4qW6mS2tpbiXOyJC7YGTgDJ4rznxjqEfiTSvC/jTw7bt4i0ewvTdXNlAu6SRTGybgh6yRsc7Dzn3oA7vQta0jXbP7Zo2p2moW4O0yW8ocA+hx0NX68R1e6vIfEF98T/Dul6hothZQwR3tvd2xtzqwMmJP3Z53KrDa5GSRjkV7cORmgAooooAKKK5XxR480fQL6ayktdU1Ca2iE14LC0acWkZ6NIR93IBOOTgZxQBc1jxn4V0fV00nVNfsLS9fGIpZQCM9Nx6LntnGa3VIZQykEEZBHevLPDt9olt4g1XRdditLrSfFlwdR0q/lUNDfJIi5gYno64+UHqpGORWt4AjuPDfi7U/AoupLzS4LSO/wBNMjbntYndkMDHqQCuVzzjjtQB31FFFABRRUN/d2thZT317PHb20EZkllc4VFAySTQAt3cW9pay3V1NHBBEpeSSRgqoo6kk9BWV4b8WeG/EjSpoes2d+8PMiRP8yjsSp5x79K4fxf4mtPG2hXHhvSrPUbTU50S906LU7RoItSWGRZCiluoYKAQcHDZxipNRGjePPDY8UeH5xovifRlYpI4CTWcqjL28694zggg8Y5FAHp1FZPg3V21/wAJ6VrTwGB760jnaP8AullBI+la1ABRRRQAVj+JfFHh7w0sLa7q9rYecT5YlblsdSAOcDuegqLxV4p07w81tDPDe3t7dbvs9lYwGaeQL95go6KMjJJA5FcG3irSovF8Hjx43l8O6jajSbueeErJpVxHIx2yqeUVi+G9CFJ4xQB6lYXlrqFnFeWNzDc20y7o5YnDI49QRwanrzi2s4fBnxB0qPQJEGg+J3lWSwjOY4LhYzIJ4gOisFIYDjJU16PQAUUUUAFIzBVLMQABkk9AKGZVUszBVAySTwBXnPiDxpofijTLrwzaPqdmNahmstP1SW0ZLSeUqQAknfPOOADg4zQB1Oh+M/CuuajJp2k6/YXl3HkmKOUFiB1K/wB4e4yK3q8v0i20Px74Xj0G+tv7C8UaEqxlIsJcafMgwssRHWM4BGOCDg11fwy1q917wda3mpeWb2OSW2uJIh+7leKRozIv+y23P40AdLRRRQAUUVg+KvFeneH5be1mt76/vrkM0NlYW5mnZF+8+0dFGRySOuKANS61Kwtb60sbm7hhubwsLaJ2w0pUZYL64HNWq851rRdJ+K8Gi6za6jNFp1kLnAQNFcwXXyqp/wBloyrZB746itDwX4i1S31f/hDfF6ga1HGXtL1ExDqUK/8ALRf7rjjcnbqOKAO2ooooAKKKKACqum6jYalFLJp93DcpFM8EhjbOyRDhlPoQa5eH4k+HZdWt7JU1EWtzc/ZbfU2tGFlLNnGxZehJIIB6E9DXOx+DPEPg17nxV4dn/tHUp7ue41bTgxWLUInkZl2A/cmRSAD0OMGgD1Siszwvrun+JNEt9X0uRnt5geHUq8bA4ZGU9GBBBHqK06ACiiigAqrqepWGlwxzajdw2sUkqQo8rbQXY4Vc+pNVPE/iDT/Dtil1fmZ2lkENvBBGZJp5D0REHJPBPsBk1yWr/wBlfFbQjo8f2i0jstShOrWN9A0U6ovzbCM8buCGBxjNAHoVFee+H9S1TwXrVt4T8STzXul3T+VourvyxPa2nP8AfH8LfxD3r0KgAooooAKKK43WPiR4d0vUZraePUpba2mEF3qENoz2lrISBtkkHAIyM4zjPOKAOos9SsLy7u7O1u4ZrizcR3MStlomKhgGHbIINWq801TwJrNt4g1bxt4e1OIeIJ7oSwxEkW91aiNFFtKPUlSQ46Eiuu8E+JrXxRpTXUME1pdQSGC9s51xLbTD7yN6+oI4IINAG7RRRQAUUVkeKPEWneHbSKa+8+WSeQRW1tbRGWad8Z2og5JwCT2AHJoAXxN4k0Pw1ax3Ot6jFZpK2yIEFnkOMkKqgsePQcVZ0TVdO1vS4dT0m8ivLOcZjmiOVb/A57dq4/wrcWvinx5J4qs5HjSxsW0y4sL63aO6s5/MD52ngBlIye+Bisrwn4g0vwrb+KXljlcT+KbiCwsbZN0s8pWPcsaf7xYnoByTQB6lRSKcqDgjI6HqKWgAooooAK5yXxz4Si8RL4fk121XUjKIRFzjzP7m/G0P/s5z7VR8RfETQNGvrq1nj1OeKzIS+vLW0aWCyJ7SOOAQCCcZwDziuV8VaD/Yf7PdxptzLa3lxCUljuoFP7yRrhWSXJ53ncCT65oA9borE07xNp+oeJ7vw/ZLPczWMQa7uI1zBDITxEWz/rMc4GcDritugAooooAKp6zqmn6Nps2papeRWlpCMySytgD0+pPYdTRreqWOi6VcapqdwtvaW67pJG5x2AAHJJOAAOSTiuDn1az8ceJ9Es7eO90y60i7XUpbDV7NojdQbGQSIO5VmBHoeooA7Hwx4m0LxNbS3Gh6jFeJC/lygBlaNuuGVgGH4itevOLrUtL0D4ueItYvp47Oyi8P2sl5IeAz+dKEJHdsDA7ngV3Wg6h/auj2upfY7qzFxGJBBcoFlQHpuGTg+1AF2iiigAoorl/FPjjSdAvnsXtdU1G5iiE9zFp9o05t4z0eTH3QcHA6nB4oAm13xx4T0PVU0vVdctbW7bbmNsnZu+7vIGEz23EV0QIIBHINeaW2mWSfC3xhqMl1Z6pYayl7qUNwiHMkMke5A+f4lxgegArW8E+JrRLTw34X/wBIvNVbSIJroxLuW1Xylw0rZ+XceAOp9Mc0AdrRRRQAUUVR17VtP0PSp9U1O4EFrCAWbBJJJwAAOSSSAAOSTQA7WdU07RtOk1DVb2CztI8b5ZnCqM9B9T6VHoGtaTr+nLqGi6hBfWpYr5kLZAYdQfQ+xri01Ow8ceLtHjjS+0y60Odr6bTtVsmjeeJ42RZEBODtY8Hse1ZfirSfE3g2LxH4403xBaQq14L2TShaL5FxGAqBS5+YSMoHI/iPegD1iimQOZII5CpQsobaeoyOlPoAKKKKACsPWvF/hjRtUg0vVdcsbO8nxshllAbk4Gf7uT0zjNV/FPjPTNAvVsWtNT1K98rz3ttOtTPJFFnG9wOFGQcZ5ODgGuZtPDcXibwR4mn0nUrC8h8V3BuILqaAkxRMqIVbPJZNrbRxggD1oA9KorgfCtx4h0Px7/wiOqa0Ncs5tMN5BO8CxTWxRwhRtvBVs5BPPymu+oAKKKKACiiigAooooAKKKKACiiigAooooAKKKKACiiigAooooAKKKKACiiigAooooAKy/FOuWnh7SG1C7jmmzIkMMEK7pJ5XO1I0Hckn6Uzxhr0Hhvw/catPDJP5e1I4YyA0sjsFRATwMsQM9q4LxFL4p1y7tvCPiWz0/Sb6+U32iX9hO0qwXNuQ+yQMBnAI5HBGaAL+q63Z+LkPgjxLp+oeGL69aOSKK6EbpeIjq7IkikqxIXBXIIB700adqHw91YDS7OfUvB2oTbZrGJDJJpkjnG6NerQknlf4c5HGaxvF/ijS9a8H3fh/wAaWNzpHiq2XdawRxO7PdL/AKqW1dR8wLYxjkZINepeHm1BtA09tWULqBtYzdKOgl2jd+uaAMXQvh/4R0TVF1LTdIWKdCzQhpneOAt1MaMxWPP+yBXUUUUAFFFcNrXijxPdapqtr4P0fT72LRiI7yS9uGjM0uwOYogoPIUjLNxk49aAJdW8ffZb6+Ww8M6xq2n6bKYb+9tFQrE4ALKqFg0m3I3bRx71kHwfpPieK58beF9eI1i9uReadqcajEWI1j8hx/FGdnzKeck9xVHw/wCIJtBx4wtrO6ufBviTF/cLHGZJtLuXADsyjlomI5I+6QT0NaXw2m0648eeILvwm7S+GruCKeZkQrB9uLMH8rIHVNpbHGcd6EFzR0+GXx1oYtfEljq+h6np1yY7lLW6lgVpAv3o5EI8yNlbI9M4611ej6bY6PpkGm6bbpbWlumyKNegH9T3JPJNW6KACiiszxXrdr4d8PXutXiu8NrHuKIMs5Jwqj3JIH40AL4l1qz8P6LPqt95hii2qEiXc8jswVUUd2ZiAB71xeteILfxPazeCfE2m6n4UutXj8u2a58t0uFyCyI6krvIBBUkHnjNUvEd14m1prbwn4t02x0pddDNpd5YXDSvZ3UP75Fk3AAkbc5Xg7SKr+IfE+l6j4TvfCvxKs5dM1uOP935ULstzKv+rntXUctuwQOoPBoA1LnTdQ+HWqtqPh+znvfCt3Lm+0uBS72LseZoFHVCfvIOnUV0tv4N0VPEh8QSfbrm68xpokubuSSKB2GC0cbHahxxwOO2Kt+Cm1ZvCGkNrqldUNnF9rB6+ZtG7PvnrWvTDcKKKKQBXMeJfFsmm6uNH0rQr/XdRWAXM8NqyIIYiSFLM5AyxDYUcnB6UzxV4g1aLXrfw34ZsbS61aW2N3K95KyQW8IbaC20FmZm4AHoSa4211TxFNqc3jfT9GL6np0jaR4k0eCTeZkjO9ZYCcbmUPuAPUMR1oA0zpPhX4pXMusPcXaT2tqbA2kieTc6bcCQP5n95JAQuD0IHcE1d0D+2tRhv/A3jKO9a4ihDQ6vZs8KXkO4YfemPLlBxuXPPUZBrHs9Y0TxB8UdD1rwbJLLdyQyw66BA8YW3CEp5wYDEiybQo64Ldq9UoAyvDPh/TPDtnJbadHLmaQyzzTStLLM5GNzuxJY4AHsBWrRRQAVW1W/tdL0y51K+lENraxNNM5/hVRkmnajdwafp9zf3T7ILaJppWx0VQST+QrzPVvEmu6ppFn/AMJH4fs4PCniUrYo0NyzXdus4xE8gxt5yOFPykjrQBo3njuK6tRYa9our+GbPV42gstSuljaLdIpC79rHymOcgPj61Tm8KX3w9SDWvBMMl5axQRx6tpK8fbFRQvnxDoJgBkjo/TrUUevWuk6LP4J+KkI8kQmCHUXhZrbUYQMKcgHZKBjKnnIyK6f4RDUV8AadHqX2ksnmJbtcgiZrcOwhLg8hjHt68+tHoHqPfwvoXiDUrXxNdLqUpkWKdLS4uJVgDKMozQE7Qw9x15611NFFABRRXMeLfEGpWmr2Xh7w9ZW13rN5E9wPtUhSCCFCAzuVBJyWAAHUntigB/ijxU2lanDpGm6Le63qksJuDbWzInlwg43szkAZPAHUkH0rG+HN5o97ceKtSsrm6We6uhNf6ZeQCOeylEQQqw6kEKCD09DWCuo+JrzWZvFFlpEf/CReH3Ol63pUMu5L22OJVeBjj5hu3KD1ywNPl1vQvEvxA8N6t4SNw2seY1vq8Rt3jKWRRty3AIABV9m3POSccUWAp/DzUNJ1jwH4V8DSaLFr5ms0n1BGI8qwhYsVd27PyAqj5u/Ar0zwx4Z0Pw1BLDotgtsJmDSuXZ3kIGBuZiWOB054pvg7wvofhLSjpuhWS2sBkaR+cs7E9WJ5PoPQACtqgAooooAR2VEZ3YKqjJJ6AV5T418YWPiLwhdW+oaRrWmeGtSURw6+IkeJfmBWVow29YyQOWGCOuM1Z1Lx7rx0WbxXDoNjN4OSUxys1w32uSDf5bTqmNoXOTtJyQM8UzR9THw/t28KeLY2m8MFSml6qYjJEID0t58A7So4DHhhigC98Q72xtvEvgK+ur23W2hurm4e7ZgqeWtpIS2emDkGnaVofhn4gmTxLqvhAW6SSbLSaZmjkvYABteRFx8pOcK+eMHvisv4f8AhLQ/EOgmG/sZLzw/pmtSXHh4XAYAwbRgYPLRhy+0HqAvavVQMDA4FADY0SONY40VEUBVVRgADoAKdRRQAVi+LfEMPh+1t2NpcX15eTC3s7O3A8yeTBbAyQAAASSTgAU3xpr7eH9MgkgtDe315cpZ2Vtv2CWZ84DN/CoAJJ9Aa4TWpPFmuawuhX9tpum+KdJRdZ0a6tZXe1uFBMckT7gGGQ20+zA9qANTw3qlnq/xO+130d/oWvQ6W1rJpN6iHz4vMDiWKRSQwByDt9ecYrF0rxDZaVd+L9Pj04avqOq+I5obTSVxmfEMIdnzkLGOSzEY+tV/HHinTPEmgQW/2G90vx9YXCPp9g0DfaI7kMPusBhomGctnaV5Nek6J4V0TSdd1LXrSwjj1TVGVrubOSSABhc9BxnA6nmgCDwx4J8L+Hrs3+k6LDZ3TJsyHZ/KU8lU3EhBnsoAro6KKACiivPta8ZeJ5G1i+8MaHYXulaJK8N21zcsk1y8YzKsIAIG0cZbqaAG+JvHFvdafq0C+HdbutAUTWV5q1oqMsZwUkZU3b2VTkFgOoPXFUPFi2Mfww8GwWepw6hapqelxwXy4VXVHX5+OF4U/TmmaDrbeDj/AGlJBcXPgfXD/aFtdRxF302Sb53SVRk+WSxIYZ2kkH1qHwn4d8N+K5fE+l21u934JuLq3u7VQGji+1DLTCLodmQuccZZgKANq2tfDPxMv7m/ufDYn06zPk2WrGRonuzk+YE24YxA4GScMc4Fd1p1naadYw2NjbxW1rAgSKKNdqoo6ACn20ENtbx29vEkMMShI40UBVUcAADoKkoAKKKwfGviCTQbK1W0sxe6lqFytpY25fYrysCcs38KgKxJwTgcUAP8W+IotBhtUWyudRv72Uw2dnb43zOAWPLEBVABJYnArmPCmp2Or/Ey5vrpb7Rdej0sWs+j3sa5eMSF1mjcEh1ySDt9s4xWTq8vi3W9aGl3Vrp1h4u0JV1bSpbeVntbyFsxyRNuAZc8qfqpqp408UaX4m02wW1s73TvHun3cTWVhJAwuIpd4DqWA2tCV3ZbO0jmhAWfC/iiLQ7jxDY2Fm2p6xqXie7Fnp8ThSVXYryOeiRjBJY/qa9Y2qxV2Rd4HB64z1waxtB8K6HousaprFhYpFf6rL5t3NnLMcdAT0XPOB3JNbdHQAooooAK4XX/AB0gbU4LXw1rWp6VZs9rf39mqEROB84RC299ueSo4OeuKTWvFXii41DVo/COi6fe22iv5d295cNG08oUO0UQUHkKR8zcZOPesLQNel8N48Uw2l1deC/EeNQdo4y82lXEgBcuo5MTHkkfdOexpDG+IYtMh+BGi2el6rFqtmlxp8NteBQgYC5jAJA+6QBg98g5rt/C3ilfEmrX66ZZPJo9ofKTUy+EuZgSHWMfxKv9/OCcgZ61w/hzRfDni3WPFWnabG914M1FIJ5fLDRw/bt5MnlHjqAhbHGfxr1WwtLWwsobKyt47e2gQRxRRrtVFHQAUxEqKqDCqFGScAY5PWloooAKzPE+t2fh/RpdUvRK8aFUSOJd0ksjMFRFHdixAH1pvi3XLbw34dvNau45JI7ZARHH96RiQqqPcsQPxrgPElx4n1qW28JeK7Cw0qTWFabSL3T7hpTa3UGJVWQMBkjGcjg4IoAtPrUGsePfDi69Y6l4W1WzkmksobtY5Ib5ZIyrIsisVDjg469cZzUF74j0/wANfE3xbqF0ryzPaafb21pCMzXc5EpVEXucEc9h1qn4m8T6VqvhG88MfEOyn0rxBDHmFYoXYTzr/q5rR1ByS2CB1GcGuu8IeF7ZptM8X65pyf8ACVPpcNvdTNyUYL82B0DEkgkfSgDpNMe5utMtZ9Ssktbpo1eW38wSCJ8cgNjnB71boooAKKK4/wAQ+Itfm8RXHh7wjp+n3V5ZW6XF7NfzMkUYfPlxgKCSzbSfQD60AP1/xpJY6xc6ZpPhzVNdlsUV782ZjAgDDKqN7De5HO1e2PWuSMmir8AfFUmj6k2o2UkGoS7ZotksDyF2MUi9Qys2OeabpGuarb3L/ELT9HuZtP1A/ZfEelxfvJ7S4gJjM0WPvgBcEDkgAin6ePDviz4g3reGma70bV9Jmh8Q+XGyQmT5REeQMTYMgPfA5otdDudR4P8AEy6hqNv4f0u0e9t9Os0TUdRD4ihmCLiJf779S2Pu8Z54rsFVVLFVALHLEDqaoeHdG03w/o1tpGkWqWtnbptjjX9ST3J6knrWhTZKCiisnxfrtv4b8P3Or3EMk4i2pHDHjdLI7BEQZ6ZZgM9s0hjvFOuWnh7SG1C7jmm/eJFDBCu6SaV2CpGg7kkgVxcWs2+sfEXQP7cs9R8MaxZJcfZbW7VHivkkQBgkikruXaDjr17GqfiKbxTrd1beEfE1np+k3t+pvtEv9PnaVYLq3IkCSBgMkccjgjNU/F3ijSta8H3fh7xtY3OkeKbZN1tDFC7tJdL/AKqa0dQdwLYxzkZINAF6bxLY+GviH41vJY5Li6n/ALOtrOygGZryfyXIVR9CMnoAMmuh8HeCNN0zXbzxXcWrrrGpN5zxSS+alkzqvmJEcAcsOWxk8dqseF/C9kt/a+LtU0+MeKLjToIbyYnOxgg3BR0BzwSOoAFdTRsG4UUUUAFcr4i8YSafrEmk6T4e1HXru2hWe8S0aNRbo2duS7DLHBIUc4FN8TeIda/4SEeGvCthY3OpJai7uZb6VkggjZiqD5QWZmKtwOAASa4/T9Y1wX0vj/T9GmkYO2meJtHhbzJFeBiBNAf4yoY8d1I7igC7o1xosnws8ZXml30t5BcHULqe3uYfLmtJHQs8MinnIOevY+lQafcWvjDwlYfDu1iuLiFdHt11XUoJAq2MgjRo1BIO+TcAdo6Dk+lJZ3Xh7xT8SoLzwq73VtqOnT2/iMLE6RmPbiLzNwGJdxK+u3Oeleh+FfD+k+GNDt9G0W0W2s4BhVHJY92Y9Sx7k0WAd4Z0PTfDujw6VpVv5NvHkkk5aRjyzu3VmJ5JNaVFFABUGoXdvYWFxfXkqw21vG0ssjdFRRkn8hTru4itbWa6nbZDCjSSN6KBkn8q8y1PxZreoaJa3+teH7JPB2vFbPKXLG8iiuPkjldcbcNuGQDkbh1oAj8V+KbXX9O06DXdK1nwzptxfW1zp+rXEcbws6SK6CVQx8vdjjfgc+oxWj471XTdH+KPh7VdSuorW1s9I1CaaZj1UtCAB6kk8AdTVK01yHw3pMvgn4mxB7AQm3tNUkhL21/b4wFcgHZKBgEHrjINT/Dnwnp+seHtC1LX7Ka7fRri5/sV7wESfZTJ+5Z1PU7FUjPTAPWj0AtaN4YsfF3iCz8fa5pF3Y3CxBLbT7iQFSqOxinkTtJhjhTnbn1r0GiigAoormvGHiC/sNR0/QtCsre81nUFkkiFzIUhhijxvkcgEkZZQAOST2oAf4p8UHSL+20rT9IvNa1W4iadbS2ZE2RKQC7s5CqMkAdyaxvhte6TqGveJtTtbi7gvrqaFr/Sr2EJPZSJHs55O5WABBGR6Gufe98U6hrc2vWulQp4p8MubLVNNhmLQ6jaSgSKYmbBDfxLnuCD1p17r+h+JfG3hjVfCv2lfEUVz5GowNbvHJHZFT5qXAIwNp2lcn73TOaAKvw71q1u/h/ongezsn1K51K2m+3LE4VbC0kkk/eO3IBwcKvU/SvQ/AfhLS/B2hppumiSRzhri6mO6a4fGNzt344A6AcCpvCHhXQvCdhNZ6FYpaxzTNNKc5Z2Y55J5OOgHYVtUAFFFQajdwafp9xfXT7ILeJpZWxnCqMk/kKAG6rf2ul6Zc6lfTCG1tYmmmkPRUUZJ/IV5r4n8TW+uLo9v4g0rWPCtq+o213p2o3UcbwyOjhlSTax8ssOAHx19RijVvEmuappFmfEfh+zg8J+JStipiuWa7t1uBtieQY285HAPy5HWiPX7bR9Gn8E/FSIeQITBDqTws1tqMIGASQDslAxlTzkZFAFzxnrGmaH8WdN1bVLhLa2tPD928sh6sGmhCqB1Yk9AOSTV/w94X0XxBcReMNY8MT2GpXEonFtc3byAbeI5HizsEm0KcYJU981n/DnwnZ6roHhzWvEdjNc3+k+emmSXgIkFuZD5LSKf49ioRnkZz1r0igAooooAK5/xX4mGi3Npp9npd1q+q3gdoLO2KqSiY3uzMQqqNyjJ6kgCmeM/EF5pc+naVo9lFe6zqjulrHNIUiRUXc8jsATtUY4AySQK4i6uvFmq65Lew6daQeMPCjAS2sMxNtqVlcDJVGYZUnZxnoy+9AG78Pb/TdU8Z+IdSjkvLHVZ4rdL/R72IJNbmMMFcEE7kYHggkce9cv4F1qwl8HWvhCHTW1e61e+vWns4pTGttaNdyhpJHH3BjoOrHgetWNb8RaL4n8QeGr7w7HeQeLrW/jjmtJLZ454bYnFwk+RjYFyQc43AY616F4V8K6F4YF7/Ytilu19cPcXD9Wd2JPU9hngdBQAeFvCuheGUmXR7MxPPjzZZZnmlcDoC7ksQOwzgVt0UUAFFFFABRRRQAUUUUAFFFFABRRRQAUUUUAFFFFABRRRQAUUUUAFFFFABRRRQAUUVy/jzXPI0DWNP0LUbRvEa2Uj2tosyGcvtJGEzknuOPShgbWuaVp+uaZLpmqW63NrIVLxkkcqQwORyCCAa4L4r60mgeOfBt+9ldXhRb5La3t03PPO0aKkY9M5PJ4ABNV9K1Dwv4Z+HUni/weI766u1gjk+03cjy3MpcKUYEk+blm4wDn2r09oopHjlkhRpI8lGZQShIwcHtxxQ0CZk+D4dfXSRN4ontpdRmkaUxQIBHaqekSt1baOrHqc9q2qKKACiis/wAQ6xY6DpE+qajIyW8IGQqlmdicKqqOSxJAA7k0AS6vqmnaRZ/bNUvYLO33rH5kzhQWY4Uc9yTVePSrHT5dV1CxtFjur/Etwyk/vXVNqnHQHAA4615d4m1i48Y61Z2lraXmi+KdDkXUrXQ9UkTydSi/4CSA+AcHqp68ZI9L8HeIrPxNoy6haxT27q7Q3NtOhWW3mX70bD1B/A9aLaAecfBHVNc1nw14csNGQ2Wi6XAo1K8nh+a7m53QRA9FUn5n9Rgd69fVVUbVAA9AKbBDFBEsUESRRr0RFAA/AU+gAooooAKp63plhrWlXOlanbrc2dymyaJiQGH1HIrB+IOt6jbaBq1t4VW31DX7a2Ehs1mAmjRgQJFXnJGCQDjOMVxmgaOLLQrPxt8M7661KRox/aWn3V07/wBo4++G3k+XcKc+gzwRigDT+L2qW/h/X/BN9NbXM9vb3txsht4y8kkptnWONR6sWxXWeDI/EUmmveeKWtxeXEpmjtIVBWyQgYi3dXYdS3qTjitaDZeW1tcz2hjfCyrHMoLwsV6d8MMkce9WKACiiigAopGZVUszBVAySTwBXmfj66j1DxxpGk+JVMXhC6jfyLqG7ZIrm7ONscxXG3ADbRnDEjuMUAd++k6e+uxa41sv9oRW7WyzZIPlMwYrjoeQDzXlWgatrs/inxb4Z8MwmHVJ9flmvNQmi3Q2Nv5cSqwB4eRgp2r+J4rpfAq3Gg+OdU8HQajPqOkxWUV9a+fKZZLIs7KYC55KnG5c8gZru44Yo3keOJEaRtzlVALHGMn1OAB+FACxpsXsW/ibGNx9adRRQAUUVQ1LWNL0+eK1vNTsbW5n/wBRFPOqNIfYE5PPpQBbuoYbq2ltbiNZIpUKSI3RlIwQfwrzv4vJpvhrwJocaRvBpOnavYBlQNIY4Y5AQB1J6AfjWd8N20QaJf8AivUpl/4THT1uF1Zr26dTBKM/IVzhY8AbcDGOnOa9C8L3r6/4T0rU9QsUhlu7aK4kgdchHIDcZ9DyO/SgDP8ABM/iTVRdaxr8K2NpdFTYaW0Y8y3jGcPK3/PRsglei4A65rp6KKACiikdlRC7sFVRkknAAoASWSOGJ5ZXWONFLMzHAUDqSewrKs4NB1y60/xTZ+ReSRwOlpeROSDG5G4Ajgg7R19K898Z+NNI8TaY3h+6/tjQdJ1ota6dr5KpBPL6Yzu8tumWADD866b4ba5cNE3hLW7FNP1zSYEV44l/cXEI+VZ4j02nHI6qeKAOQtNY1v8A4WD408PeGrYjWr3UYWe7mjJgsbYW0QEzf3mJ3BU7kc8CvXraNo4UWR/NlCgPJtClyB1IFKkMSSySpEiySY3sFALYGBk9+KfQAUUUUAFFUtV1K3svKt2ubVL263JZwzyhPPkCk7R37c4BryXw1o7eLpdV1GfUr/Q/iJYXjsyvcMy2i5PlRiPO17dlwMgc5JzmgDpfitpen6F8FvEFjpVqLa0WB3Ma5IQPIGkIz2+ZjjtWj4J1LXPEl9JrTRfYPDJh8rT7WaH9/d8j/SHzyi4Hyr1IOT2rW8K3Wpav4f8A+Kj0UWF6GeC6t2IkikI4LIe8bdRnnFbYAAAAwBQACiiigAoorhfjBqupWvhtTpqSS6f9pSPWbi0mIuLS23Deyhefu7gSMEA5HsAdZrGk6fq8dvHqNss621wl1DkkFJUOVYEeled+O9duND+L9k1nps+pajc6BJb6dbRggSzNcKWLN0VFVQWJ6Clhs9P8JeJPDV94P1OSbSddufss+nm7aeORTGzi4i3ElSu35iDgg+tenGGIzrOYkMqqVVyo3AHGQD6cD8qAM/w1barb6Nbrr17DfangmeaKIRpknO1R/dGcDPJxk1p0UUAFFFVtT1Gw0u1N1qV9bWVuCAZZ5RGuT2yeKALNc7rmlWeleF/Es2l2gimvYLi6mCknzJjFjdjsTgdK4+KPQvEnxS1K18TXH2h40t7jw8n2plgkgCgvJFtIDv5gYN1OAO1dj4N1+XX5NbV4YPIsdSks4JoWLJMiqpzn1BJU44yKVrod7M5D4QanrWvaPoA0tTZeGNN0+KGWaaH95qMwjCkID92NTn5urEYHGa9PUBQFUAAdAKbDFHDCkMMaRxoAqIi4VQOgAHSn1TEgooopAFYzp4e8UCOQSW2ojS7/AHK0cmfIuY+2Qeo3cj3rl/GXxD0uy+32sljrDaPA5s9R1q0IWOykb5cA53MVLDJUHaffiqvwuvm8MSW3gnU2S4huPMuNG1eFcxajGxMjBiOBKMknsw5FCAreM9du9G+MYTTtMl1HVbzw+lvp1uoIR3Nwxd5G6KigAk/l1r0Pw7bala6PbR61fR3+pKn7+4jiEasxOSFA6AdB9OavGGLzxP5SeaFKB9o3BSckZ9MgU+hB1CiiigAoqtqeoWOmWv2rUbyC0g3qnmTOEXcxAUZPqSBXlVxp8Pi/4g6vo3jN77StUgRW0Bba9dE8kZzcQkYDSbsbgQSMAdKAPR5NKstNg1m+060Ed1fhprgqT+9kEe0HHTOABxXnXwV1TXNa8OeG7PR1NloOlWiJf3c0PzXswXDQxA9EUn5n7kYHeu38CXHiYQ3Wk+KLUPdWLKkepRgCK/jI4cL1V+PmXpnp1rooIYoIlhgiSKNRhURQoH0AoAcqqqhVUADsBS0UUAFFFcv8TNR1yz8H6m3hW3S91aOE4iWQCWNSDl0Xncw4IU9aANvXNLsNb0q40vVLdbmzuF2yxsSNwznqORyAa4L4u6tDoHinwVfy2t1cxw3F0IoLeMvJLMYCscaj1JJ5P1rGuLfRtB8O6X478DaxdMz3EEVzby3jzDUhJIqPG6uTiYFiQRggggjFewSQxSPG8kSO0bboyyglTgjI9DgkfjQBjeDY/ELaWbrxRJbG+uJTMttCg2WaEDEQbq5Hdu5JxxityiigAooqO6uILW3e4upo4IYxueSRgqqPUk8CgCQ1Rh0nTodbuNajtlW/uIUgmmBOXRCSoI6cbjz1rzzxjfeH/EHjjRbHWtQjufC15aSLaNBdEW018GHySOh+8E5UE9c98V1eg6wP+EwvvClpbwmw0vT7d0ljkLsjMXXy3z32qpHfByetAHAfDTVde1IXPh/w7G1n9n1u8n1jUZ4crCDcuRBGDw8jLjJ6KD64r2RVVfuqBzngU2GGKEMIYkjDMXbaoGWPUn3NPoAKKKKACsbUV8PeJo9Q8O3Ultf+QY/tlssnzREnem7Byp+UEfSsbxj49ttBurm1ttH1LVzYxCfU3swu2yiIzuYsRlsAnaMnAzXL/D7VLfwvqH/H42r+GvE139o07W/vyLO4A8i4PXPACse+QcGgC/8AFfWV0Hxz4Nv3s7q82C+S3t7dNzzztEqpGPTOTyeAATXY+D4dfGkifxRNbSajNI0vlQIBHaqekSt1baOrHqc9q13hikkjkkiRnjJMbFQSpIwSD244p9ABRRRQAUVHd3EFpay3V1MkMEKGSSRzhUUDJJPYAV5b4yuLLxB470vSPFG9PCd7bFtKuLa8ZYL65bbgSMmMMBu2DODnPXigD0gaTp411tcFso1FrYWpmBOTEG3BSOnUk15T4L1bX73VNf8ADXhuM2t1/wAJFdz6nqU0OY7OIyDaiA8PI6rwOgBye1dl4Kt/EugatJ4Z1IT6ro6RGTTtVdgZEQEDyJ88lhn5WHUDnkV18UMURcxRIhkbe+1QNzep9TwKAHKqrnAAzycDqaWiigAooqjrV1dW9hP/AGbHb3Go+UzW1tNN5YlYDgZ5x9cUAXJo45onhlQPG6lWUjIIPUGvOfi7baZ4b+GFlaW8TW2k2GoWAYLufyoVuEJ9SelczpOn2epeBbzxdHrl/pPjbTRLNqM0924MM6ZYwyxE7fKIAAGMbcEV61oFydb8MabfX9msb3drDcSQSLkIzKGxg+h/lQBleCbrxFrUl1rWswjT9NuQo07TJIx5saAk+bKezt/c6KMd811NFFABRRQSFBJIAHUmgAqjdaTp13q1lq01sr3tksi202SCgcAMOOoOB1rg/ihr+kXtrpKf2xFN4c/tJYddlsroHykKt5ayMhysZk2hjxxWzY3mn+Hdf8PeEfD9rbNp17DczsEnaR4VUBlfkn5CWIyT6AUAck+s6zD8TvGWg+HLMvrl/NabJ5Yz9nsrdbdQZ3P8XJIVO59s16xZQyQ2sUc832idY1WSYoFMjAcsQOBn0p6QxJK8yxIskmA7hQC2OmT3xT6ACiiigAqheXmkz3x8P3VzbPdXNs8hs2Yb3h+6x29dvOKzPF3ilNDmt7Gz0u91nVrlWkhsbQLvKL952ZiFRRkDJPJIAzXnOi+JLS0166+JGmzXOq6BqCra6vFKN93oroT2GT5QLHco6dRkUAdB8Xk03wz4D0OJIng0nTtX0/eEDSGOGOUEY6k9APxrofBE/iTVhdazr0K2NndbTYaY0YMkEYzh5W/56NkEr0XAHXNdDi2vLZGKxzwvtkTcoZT0Knn8CKmoAKKKKACiivMfijr0N5DpCvP5ngu4vDFq+pWN0cxFSyiKTbysZfaGYHjBBxmgD0C/0nTr/ULDULq2WS6092e1lyQYyy7WxjrkHoa8x1LXNVsfi34o0nQbA3Wu6ha2KWhkU+RbxKsm+eRv7qlsY6seK3tA0rWPBuu2tjoqz6v4R1B/kjM2+TS3IzlWY5eBvTJKk8ZzXdiGJZmnWJBKyhWcKNxAzgE+gyfzoAg0q3uLfT7eK9uheXaRKs1z5YQysBy2BwMntVqiigAooooAKKKKACiiigAooooAKKKKACiiigAooooAKKKKACiiigAooooAKKKKACsnxX4i0zwzpLajqkrBNwjiijXfLPIfuxxqOWY9hWtXB/Enw7q0msaZ408Pqt7qmjK4GnTnMVzE33wmfuS46MOvQ0ANh+Iz299b2fibwzqnhhL5vLs7y7KSQNIfuq7IT5bH0b868v0htDZxpvjJdP0O88PTG6vBNg3+rXu4lZEYfO0ROCApyxIHAFej+LPF3hLxL8JtRu7jdPDdxtZiwdP9JF2RhYdnUShsfTGenNdT4R0uWPwzof8AbtvBPq9rZRJLM6BnWQIN2G65z3oAyPAvhXTZbLTPFGt+GtMtvFM1uk13MlsFZZiOTjs3qevXmu1oooAKKKZcQx3EEkEyh45FKOp7gjBFAGL4ntl8T+DdUsNH1URvd28kMV1azD5Hxj7y+/B/GvMPBGtyXem6J4c8fSTvH9rjfS9TL7D9qt35tZz2lV1IBPDj3rOu/B5+GPiAy6fq1/o2hXs3+japAd6WchPEN3E3yyRE/dk4YdCe9dd4c8La5f6r4h0vxjpOlXWhatFHcNNaTHy5LkfKZEQ/NGzKFY4Jwy5B5oQMwdI8Man4ouLex1zQ9W03VYdWk1HVNbLCM7lDLElrICSV27BwMBVOeTXtcaLGgVcn1J6n3PvSW8SQW8cEedkahFyxJwBgcnk0+gAooooAK4GTxhrqatqfha6sbDT/ABEQ8uiPOzG01CIHIAbghwOGXt1HFd9Xn3xnvvCh0pdH8SLqEdxKjXGm3NrayO8dwv3PKdAcSZxgcZHWkM5/xXrmla34em8WWtx/wjnjXw8Cj28xAlEn/PtIv/LWKQ/dI65BHOa7rwXoSWk03iGbTm0jVNUiRtRsYrjfB5wzmQAcbj3buMZ5qDwn4fh1LSNA17xdodhL4ogs4/NuJIFMsb4557H+RziuuqiQooopDCuR8R+NXstal0TQtAv/ABDqVvGJbuK1ZES3UjKh3cgbiOQo5NddXmmu+G/Eejajrl/pfjDTND0TVrlbq9ubm33XFs5VUby3JCYOBjd0J4oAj+NGp/Z9D0DVNZ0m9m8P+cX1WwBAbeYz5KS4ONgkIDZO3OM5FY3hHRtPh1GPwpJBpOo2viOOe81fT7OQva6bEFAiWIA4XLHBbgsRkYxS2Gh+HLT4g6Jp3hHULvWL4mR/EM8t611HLatGwxPklNzPt2gAdDxivVtD0LRdChkh0XSbLTo5G3SLbQLGGPqcDmgDnfhd4TuvBlvqGj7bKXThMHsrpE23EiEHKz4GGZegbPIrs6KKACqur6jY6TptxqWpXUVrZ26F5ZZDhVUVarkvih4UuPFWi262N4LfUNPuVvLRZhvt5ZE5Cyp0ZT+nUUAZD/FBraFNU1Lwbr9h4ekI26pJGpCoekjxA70Q+pHTtXBa+2l33ivWNC8TSaVYWusXBvhr96yH7Rp+1fLhtXbgMOQTn5eSASRXpnh7x3pGqaBqf/CSRxaPfaXGU1mxuiMQjH3hn78bfwkdc461W+DmjgfDuzg1PTh9l+0zz6fb3kYZ4LZpGaFSG6EKR9MgUdQK3gfw5oPiiwXXNZ8Oafc+TdSR6RPNbYkeyQ4gZt3LcDILZyMHvXo44GBwKBwMDgUUAFFFFAEMd3ay3UtpHcwvcQgGWJZAXQHpkdRn3rxLT7/XPBOteJtJ8QXd5rPhtrh2vC7F7izt7jJS4U9Wi+8jgfdKEjg1f+KHw9XTvEkvj/Qre/kd/m1OGxnaO6UD/lvAw6sB1jOVYds1Y0GDxXqWv+HPEVhe6X4o0aRHtptRXEEz2jjlJovusysAflwc7gV5oGUNX0e4ur+80W18PXeuabcaLBp3hy83LJZW8DRgSSyPnh8hTnBJCqBXq/hbRYtA0K00mK6u7xbaPy1mupPMkI9Cx7DoPaneHND0zw7pg03R7b7NaCR5FiDkqhZiSFyeBk8AcCtKgQUUUUAFch4q8XXXhfxJarrNjHH4bvFWJdTRifs1wScCYfwo3ADdj1rr6w/HOpaJpnh2eTxFbyT6XMRBcqLZplCtwS6qCQvqe1AHIXmoWPiQ3fgr4gwW+m6kpNzp95DJsjnjByk9vITlZE4yucj3BpPhnY3Xia30/wASa8gfUNLmlgsNYtJdh1O2BZcyKP4TjODwTgjrUXww0DTde8K3un6tpp1Xw1b6ix0A6pBuk+zgDBG8btobcFJ5KgV6dBFFBCkMEaRRRqFREUBVA6AAdBQA+iiigArA8YeKLXw6trALS61HUr5yllYWqgyzEDLHnAVQOrE4Fb9cb408N6/deJrHxN4X1OwtNQt7SSykS/gaSJonYNuG0ghgVHsehoAg8Uan4m1T4Xa1c2uh6ho2rpG6C2MqPKVBG9o2QkEld209c15xoc+i2yp448J2mn2DSsmm6Ro8U376/LyKryXSq2WfG4hT93GWNWPF2k6CmhHUB4xvPE/jm8cJpM1pfEMlxu4EUMbbUjU/eyDwDk17BpXhvRbO+/tdNG02LVpEHn3cVsiyOxHzHcBnk0IGcx4d+H8Phb4gy6z4fs9OXSr9H+1RSR4ltJOuYGxwjHqnAHUeld/RRQAUUVn+JdJi13QL7R57i4t4ryFoWlt5CkigjqCKAOTvPiM8tzcnw34U1fxHp9m5jub6zKCPePvLFuIMpHfbxnjNcT478V2OpappPiu0trPUtFuLV7C2m1FMW2lXrSDe9yhHynZxyM8YyM5rrfh5rVx4bu7f4eeJ4be0vLePbpV3DGI7fUIV/ujosoH3l/EU3wDFZ6p8QPGOqaVEkvh67EEMjbQYbq7TcJXQdGAG1SehIPXFAGN4D8N+GNVuZ/DUFtp/iLwxYW6zPetCGVtRkdjJ5TD5Qu3b8qYC8CvWNNsbLTLGKx0+1htLWFdscMKBUQewFSW1vBawLBbQxwxLwqRqFUfQCpKACiiigCF7u1S8Sze5hW5kUukJkAdlHUhepAryTxLL4s8JfFm91bTbi61aw1G1W5/sqR8+akQCyrBnpKgKuF/iDMOorV+MXw4j8R3Vv4o0mASa7YJtELTNGLqIc7A6kGNxztcdD14rmbX/AIS7XdCsdQ8L6guvPpV+ki2uqEQalp0ynEkMjj5ZFKFlO4AkHIJoAuSNYtcaBqPh/RtT8S+E5DdX0dvaYkI1GSTcBMrEbVXc+M8Kx56Cu6+FvhQ+E/C8VjLLK00jGeSAy74rZ2yTHFn7qDOP1rY0XQdL0m8v73T7NbWbUpFmu1RjtaQDG7b0BPcgDPU1qUAFFFFABXL+PvEWp+GIrTVo9K+36NG5GqNESZ7ePtKi/wASjncOuOldRVTWb6HTdKur+4immhgiaR0hiMjsoHICjkn2oBHD3/irT7y/bSPFNvp114V19ANJ1JDut5gy8wyk/dfOSp4B6cEVj+EtDOuXupeF76Z9V0TQLxDo2txXOLq2kARjBvHLbQ23d3AIPNL8ObLRNZ17xFYaLZte+A7uFJfIu7ZlgS8ZiZFhVwDtxgkAYDdK9Q0nTdP0jT4tP0uygsrSIYjhhQIi/gKALVFFFABWP4t8Raf4Z0oX18JpC8iw29vAm+W4lb7saL3Y/wCJNbFct4/8O6nrMmkalod9bWmqaRctPb/aojJBJuQoysAcjhuCORQAunaz4i1jQtXDeGbzQtRigb7GLqaKRZXKEoQUJ6HGQeleNeH5NFksF8VQxwaNeeHIWNw1zMRqOp6ls+aOXB3mIucbernpgCuj8SaX4bbTr/VfiB41fXtXiLQwWen3ZhW3n6LHBDG24yZxy2T613fgjwxbnRdE1bxLo9hP4nis4hcXklujTiQKM5fGdw6ZoAw7XwJJF4s0fx1pumaZb6hdJGdZsriP5VZlBeWE4JSVTkHsw68816XRRQAUUU2RRJGyEsAwIypwR9D2oA5DX/HX2bWZtF8PaDf+JNQtVDXiWjokdtnoryOQN5/ujJ+lcV4+8Z2euaLZatHot5e2+hX5fXdBuU2TRHy2ETSLyGjVyrZ5GOe1afhiV/hbqo8Nazh/Duo3TPp2sMPmSZzkw3Ld2J+7IevQ1fl+y6l8c7SfRVDvp+mzQa5NGP3ZDlTBCx6FwQzY6gUAcp4O0/RNQ1u302zbQfEKa2ZLzxIlnCr2dsix4gRAPlQhjjn52wScV694f0PR/D9h9h0XTbawttxYpCgUFvU+p9zVqzs7SzRks7WC2Vm3MsUYQE+px3qegAooooAhuLu1tpIY7i6hhedtkSySBTI2M4UHqfYV5f8AFGDxVpPxF0XxH4f1KRkuYGshYTyYtp5Vy4iPZDIoYK3ZlUd63Pi98PbTxzplvIpji1bTyZLKWTJjJPWNwP4WwORyOorgLG38Ua34Y1LQdJvnk1Cx2/adC1ibN1YTKQ0ctvc9XTcAVLggjjcKBmlqd1Y63p8Ws6LpOr3the6wsvinSoRuuopY4gqxNGSPl3om4D7wHoa7H4Y+F20n+09auILjT5tYunum0vzQYbUFsr8o+USYwWI4zx2rX8N6LAtzF4mvtMjsvEF5YxRah5UhKlgMkHB2sQcgN1xxnFb9AgooooAKxfGd9rmm6E99oGlxapdQOryWrOVaWIH5wh/v46A8VtUMcAnnj0GaAPO7j4i27QWXiBYIrvwbdp5F5cBD5+nT5wRcIeichTx8p5OQaxLLRbFvFt34G0tLXW/BmoWn2y4thOD/AGU7MdrRMP4WIyFByp5HFO0O80nWPitFd+ELa8FtfQTp4ptp7N4oAQuIy6uAPOLccZyuc16X4f0DRPD9q9roelWenQyPvdLeIIGb1OOtAFrTLRbDTraxWaedYIljEk775HAGMs3c+pqxRRQAVT1vVLHRdJudV1K4W3s7WMySyN/CB/M+g71crA+IHh5/FHhefSYbsWk5kjmgmKb1WSNw67l/iXKjI9KAK3hPxRqmuX2248H6tpVjJCZre7unjG8ZGAyBtyMc5AI6eleR/YbDxD4l1LR/ESwaVrNlfyXmq61eTiO4jgEhMCWhJyqlAuWHyqM9Sa6vV9Jtr24nk+KvjuweO0jEjaRY3BtLdFPR3G7zJCcHGTj0BrQ+F3hnTNW8I29zruix30Ed5M+jHVIBLcRWZcmEEuC3TkA9iKOoGTJ4Vl8daJpHjyHTNNh8RwOzRJdRFre+t1kYRiUNk5KBWV+oJ9OK9dj3eWu9VVsDIU5APtTgAoAAAA6AUUAFFFFAHMeLfGFvol/BpFlp91rWt3CmSLT7TbvCDrI7MQqJ2yep6ZrjvF/i6bxN4X1Xw6ujalpmvwJHcXGjz4Et5arIplWF1OHDIGXg55xVjVIbr4b+L9R8VtHJqPhzWZVfU5iu+405xwHz1aD/AGf4O3FT/EO50/WvE/gu30OWO61pL+O+imtyG8mywfNd2HRGBCgfxHGOlAHE6Hd6Lql7ba5okehtreqyxWFvoVrCrLaWHmAzC4RcfPsDbmcYXhV9a9m8N+FfDnhszHQdFstPM3+saCMKWHYZ9PbpWlBZWcFxLcQ2kEU0v+skSMBn+pHJqegAooooAhvLq1s4DcXlxDbwggGSVwigk4AyeOTxXnvxzs9ZGn6N4i0XXLjTP7LvA8zocxbJBs8yRf4lUkZH91mNdN8RPCGmeN/DM2h6pvRWIkhlT70Ug+64HQ9eh4Iryvwxp3iDTZ7rwOdQittSEDK2j6iWl07VbcjBktn+/ESPvICQp7Y6AzT1fUrzX9M1m4tdPvLLxza2cWn6np8E3ztaecGeS2zw+5S+1u2cda3Ph94Xgk8TXHiyHSL7w7afZYrG0092EZniRSN88YyM8gLk5AXJ61f+H/hu5fRtCv8AxZpaQ+IdGWS3gmW43uYeVXcy4DArjg9xnANdxQIKKKKACqmtNqKaTdPpEdvLqAiY26XDFY2fHAYjkCrdFAHm6/ETUrvR11PT9FL3GlTGPxHo7Z+22y4+/EOjgfeH95enNZF/NpqeKNK1PwJLY6tZ+KS41TR/MXyriMIS1wAeEcDhsgBsgHmpPG+pabe/EPTG8MRahF4ys7+O2uFFpIiTWRIMplYja0QXJVs5yBivRtJ8N6BpOoXWoaXo1jZ3d2c3E0MCq8n1IHrQAvhbQrLw3o8ek6c1wbSJmMKTSmQxKTkIpPIUdAOwrUoooAKKKKACiiigAooooAKKKKACiiigAooooAKKKKACiiigAooooAKKKKACiiigAooooAKKKKAOeTwX4aTxi3i1dLiGrMm0y9s9N+3pvxxu644roaKKACiiigAooooAg1CztdQsprG+t47i2nQxyxSLlXU9QRRp1na6fYQWNlCsFtbxrFFGvRFUYAH4VPRQAUUUUAFFFFABRRRQAUUUUAFFFFABUN9aWt9aSWd7bQ3NvKu2SKVA6OPQg8GpqKAKGiaLpGh2ptdG0uz06AtuMdtCsak+pAHJq/RRQAUUUUAFFFFAHPeIPBfhrXtcsNa1XS4ri9sDmJz0YdQHHRwDyAc4PNdDRRQAUUUUAFFFFABVHR9H0zR1uV0uxhtFuZ2uJliXAeRsbmx6nAq9RQAUUUUAFFFFABRRRQAUUUUAFFFFABRRRQBlaX4a8PaXfzahpuh6bZ3c2fNngtkR3z1yQM1q0UUAFFFFABRRRQBjeMPDGi+LNIOl65aC4g3h0IYq8bDoysOVP09a0dNsbPTdPg0/T7aK2tbdBHFFGuFRR0AFWKKACiiigAooooAKo2uj6Xa6xd6vb2MMV/eIiXE6rhpQmdu71xk1eooAKKKKACiiigAooooAKKKKACiiigAooooAyo/DXh2PWjraaHpq6meTdi2QSk+u7Gc1q0UUAFFFFABRRRQBT1rTLDWdLuNL1S1jurO4QpLFIMhgf89e1VvCnh7SfDGixaTo1qILaPJOSWZ2PVmY8sx9TWrRQAUUUUAFFFFABVF9H0t9ci1xrGE6lFC0CXO35xGSCVz6ZFXqKACiiigAooooAKKKKACiiigAooooAKKKKAMrUvDXh7U9Rh1LUdD028vYceXPNbI8iY6YYjNatFFABRRRQAUUUUANljSWNo5EV0cFWVhkMD1BFYXg/wAHeHfCSXS6Dp6Wv2qUySnJY+ygnoozwvQVv0UAFFFFABRRRQAVR1PR9M1O5srm/sYbiaxm8+1kdfmifGNyntwav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9k=">
            <a:extLst>
              <a:ext uri="{FF2B5EF4-FFF2-40B4-BE49-F238E27FC236}">
                <a16:creationId xmlns:a16="http://schemas.microsoft.com/office/drawing/2014/main" id="{4A1BB13F-A351-4B4C-A9ED-6742CD471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2A4C3C07-C32A-43AB-90F3-240B87A8D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060E653B-B7F5-488E-AEEF-5F256FF745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BB80-1CEC-46E6-A929-7A5E3CCB54D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AutoShape 14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973F1966-26E3-4ACA-91EF-1814EC7A1E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1265" y="1657141"/>
            <a:ext cx="6440993" cy="64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1DCC3-D0C4-492A-8B8F-252FA8AF8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04" y="1401257"/>
            <a:ext cx="10233792" cy="49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AE3E-D82D-40A3-A7D5-667D568A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986BDD-80C2-4CBC-807B-803EA6A4D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785295"/>
              </p:ext>
            </p:extLst>
          </p:nvPr>
        </p:nvGraphicFramePr>
        <p:xfrm>
          <a:off x="2239752" y="1221349"/>
          <a:ext cx="7837698" cy="5255637"/>
        </p:xfrm>
        <a:graphic>
          <a:graphicData uri="http://schemas.openxmlformats.org/drawingml/2006/table">
            <a:tbl>
              <a:tblPr/>
              <a:tblGrid>
                <a:gridCol w="2406377">
                  <a:extLst>
                    <a:ext uri="{9D8B030D-6E8A-4147-A177-3AD203B41FA5}">
                      <a16:colId xmlns:a16="http://schemas.microsoft.com/office/drawing/2014/main" val="2836206645"/>
                    </a:ext>
                  </a:extLst>
                </a:gridCol>
                <a:gridCol w="2406377">
                  <a:extLst>
                    <a:ext uri="{9D8B030D-6E8A-4147-A177-3AD203B41FA5}">
                      <a16:colId xmlns:a16="http://schemas.microsoft.com/office/drawing/2014/main" val="1744919690"/>
                    </a:ext>
                  </a:extLst>
                </a:gridCol>
                <a:gridCol w="746807">
                  <a:extLst>
                    <a:ext uri="{9D8B030D-6E8A-4147-A177-3AD203B41FA5}">
                      <a16:colId xmlns:a16="http://schemas.microsoft.com/office/drawing/2014/main" val="1451707558"/>
                    </a:ext>
                  </a:extLst>
                </a:gridCol>
                <a:gridCol w="648741">
                  <a:extLst>
                    <a:ext uri="{9D8B030D-6E8A-4147-A177-3AD203B41FA5}">
                      <a16:colId xmlns:a16="http://schemas.microsoft.com/office/drawing/2014/main" val="682465054"/>
                    </a:ext>
                  </a:extLst>
                </a:gridCol>
                <a:gridCol w="814698">
                  <a:extLst>
                    <a:ext uri="{9D8B030D-6E8A-4147-A177-3AD203B41FA5}">
                      <a16:colId xmlns:a16="http://schemas.microsoft.com/office/drawing/2014/main" val="883211458"/>
                    </a:ext>
                  </a:extLst>
                </a:gridCol>
                <a:gridCol w="814698">
                  <a:extLst>
                    <a:ext uri="{9D8B030D-6E8A-4147-A177-3AD203B41FA5}">
                      <a16:colId xmlns:a16="http://schemas.microsoft.com/office/drawing/2014/main" val="1074575426"/>
                    </a:ext>
                  </a:extLst>
                </a:gridCol>
              </a:tblGrid>
              <a:tr h="25418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2795" marR="72795" marT="36397" marB="363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2795" marR="72795" marT="36397" marB="363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Screened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870848"/>
                  </a:ext>
                </a:extLst>
              </a:tr>
              <a:tr h="25418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2795" marR="72795" marT="36397" marB="363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2795" marR="72795" marT="36397" marB="363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206268"/>
                  </a:ext>
                </a:extLst>
              </a:tr>
              <a:tr h="25418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703955"/>
                  </a:ext>
                </a:extLst>
              </a:tr>
              <a:tr h="254181">
                <a:tc rowSpan="8"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Race​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[Blank]​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12021"/>
                  </a:ext>
                </a:extLst>
              </a:tr>
              <a:tr h="254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Indian or Alaska Native​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260036"/>
                  </a:ext>
                </a:extLst>
              </a:tr>
              <a:tr h="254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78980"/>
                  </a:ext>
                </a:extLst>
              </a:tr>
              <a:tr h="254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or African American​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132159"/>
                  </a:ext>
                </a:extLst>
              </a:tr>
              <a:tr h="426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Hawaiian or Other Pacific Islander​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990994"/>
                  </a:ext>
                </a:extLst>
              </a:tr>
              <a:tr h="254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38758"/>
                  </a:ext>
                </a:extLst>
              </a:tr>
              <a:tr h="254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398"/>
                  </a:ext>
                </a:extLst>
              </a:tr>
              <a:tr h="254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597286"/>
                  </a:ext>
                </a:extLst>
              </a:tr>
              <a:tr h="254181">
                <a:tc rowSpan="3"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Ethnicity​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[Blank]​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19008"/>
                  </a:ext>
                </a:extLst>
              </a:tr>
              <a:tr h="254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 or Latino​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485461"/>
                  </a:ext>
                </a:extLst>
              </a:tr>
              <a:tr h="254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Hispanic or Latino​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8540"/>
                  </a:ext>
                </a:extLst>
              </a:tr>
              <a:tr h="254181">
                <a:tc rowSpan="6"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[Blank]​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506224"/>
                  </a:ext>
                </a:extLst>
              </a:tr>
              <a:tr h="254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Associates​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57704"/>
                  </a:ext>
                </a:extLst>
              </a:tr>
              <a:tr h="254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633252"/>
                  </a:ext>
                </a:extLst>
              </a:tr>
              <a:tr h="254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School/GED​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365699"/>
                  </a:ext>
                </a:extLst>
              </a:tr>
              <a:tr h="254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Master’s​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370765"/>
                  </a:ext>
                </a:extLst>
              </a:tr>
              <a:tr h="254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26.3%​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95" marR="72795" marT="36397" marB="363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8035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C6A817D6-8404-4D57-B287-4EAB95F9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212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5247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E5F5AF-205E-4831-BA26-56FFCC051B5C}" vid="{9D65EBDF-6E54-45A9-86E4-0B0970A596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1334</TotalTime>
  <Words>1224</Words>
  <Application>Microsoft Office PowerPoint</Application>
  <PresentationFormat>Widescreen</PresentationFormat>
  <Paragraphs>412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Times</vt:lpstr>
      <vt:lpstr>Times New Roman</vt:lpstr>
      <vt:lpstr>2_Office Theme</vt:lpstr>
      <vt:lpstr>1_Office Theme</vt:lpstr>
      <vt:lpstr>3_Office Theme</vt:lpstr>
      <vt:lpstr>RAFT Monthly All-Sites</vt:lpstr>
      <vt:lpstr>Agenda</vt:lpstr>
      <vt:lpstr>RAFT Trial Timeline</vt:lpstr>
      <vt:lpstr>DSMB Meeting Recap</vt:lpstr>
      <vt:lpstr>Ethics Consult Recap</vt:lpstr>
      <vt:lpstr>Enrollment Report</vt:lpstr>
      <vt:lpstr>RAFT Prescreen, Screen &amp; Enrollment Report</vt:lpstr>
      <vt:lpstr>RAFT Prescreen, Screening and Enrollment Over Time</vt:lpstr>
      <vt:lpstr>Demographics</vt:lpstr>
      <vt:lpstr>Pre-Screen Failure Primary Reasons</vt:lpstr>
      <vt:lpstr>Screen Failure</vt:lpstr>
      <vt:lpstr>Protocol Deviations and Adverse Events</vt:lpstr>
      <vt:lpstr>Queries</vt:lpstr>
      <vt:lpstr>Abstract/Manuscript Update</vt:lpstr>
      <vt:lpstr>Biorepository Tubes/Kits </vt:lpstr>
      <vt:lpstr>Rescheduling Meetings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2.2: Site Participation</dc:title>
  <dc:creator>Jasmine Moon</dc:creator>
  <cp:lastModifiedBy>Joslynn Watkins</cp:lastModifiedBy>
  <cp:revision>85</cp:revision>
  <dcterms:created xsi:type="dcterms:W3CDTF">2022-06-13T15:07:42Z</dcterms:created>
  <dcterms:modified xsi:type="dcterms:W3CDTF">2022-12-16T19:37:16Z</dcterms:modified>
</cp:coreProperties>
</file>