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7"/>
  </p:notesMasterIdLst>
  <p:sldIdLst>
    <p:sldId id="417" r:id="rId2"/>
    <p:sldId id="377" r:id="rId3"/>
    <p:sldId id="376" r:id="rId4"/>
    <p:sldId id="434" r:id="rId5"/>
    <p:sldId id="433" r:id="rId6"/>
    <p:sldId id="373" r:id="rId7"/>
    <p:sldId id="384" r:id="rId8"/>
    <p:sldId id="385" r:id="rId9"/>
    <p:sldId id="370" r:id="rId10"/>
    <p:sldId id="375" r:id="rId11"/>
    <p:sldId id="369" r:id="rId12"/>
    <p:sldId id="397" r:id="rId13"/>
    <p:sldId id="386" r:id="rId14"/>
    <p:sldId id="432" r:id="rId15"/>
    <p:sldId id="405" r:id="rId16"/>
    <p:sldId id="398" r:id="rId17"/>
    <p:sldId id="406" r:id="rId18"/>
    <p:sldId id="416" r:id="rId19"/>
    <p:sldId id="387" r:id="rId20"/>
    <p:sldId id="400" r:id="rId21"/>
    <p:sldId id="401" r:id="rId22"/>
    <p:sldId id="402" r:id="rId23"/>
    <p:sldId id="403" r:id="rId24"/>
    <p:sldId id="404" r:id="rId25"/>
    <p:sldId id="390" r:id="rId26"/>
    <p:sldId id="391" r:id="rId27"/>
    <p:sldId id="261" r:id="rId28"/>
    <p:sldId id="380" r:id="rId29"/>
    <p:sldId id="418" r:id="rId30"/>
    <p:sldId id="435" r:id="rId31"/>
    <p:sldId id="413" r:id="rId32"/>
    <p:sldId id="414" r:id="rId33"/>
    <p:sldId id="415" r:id="rId34"/>
    <p:sldId id="430" r:id="rId35"/>
    <p:sldId id="431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ete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1079" autoAdjust="0"/>
  </p:normalViewPr>
  <p:slideViewPr>
    <p:cSldViewPr>
      <p:cViewPr varScale="1">
        <p:scale>
          <a:sx n="96" d="100"/>
          <a:sy n="96" d="100"/>
        </p:scale>
        <p:origin x="1335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FE5F8-4AAF-41FD-B651-7DA31D2E7D1E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64F8CB-683A-4ADD-8A76-916D737C6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9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9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8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6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4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5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42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95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baseline="0" dirty="0"/>
          </a:p>
          <a:p>
            <a:pPr defTabSz="931723">
              <a:defRPr/>
            </a:pPr>
            <a:endParaRPr lang="en-US" b="1" baseline="0" dirty="0"/>
          </a:p>
          <a:p>
            <a:pPr defTabSz="931723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77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0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5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7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29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95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9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20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7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8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4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F8CB-683A-4ADD-8A76-916D737C6A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0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9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B007-DACA-421F-A325-1423F9E3E7B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2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6EAE4A-EAA7-400A-81CD-887715DCF88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24B3F5B8-25ED-4AAD-96A4-371C260BA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://www.nih.gov/health/clinicaltrial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hyperlink" Target="http://braininjuryoutcomes.com/studies/clear.%20Published%20%09October%203,%202012.%20Accessed%20October%208" TargetMode="External"/><Relationship Id="rId5" Type="http://schemas.openxmlformats.org/officeDocument/2006/relationships/hyperlink" Target="http://www.accessdata.fda.gov/scripts/cder/drugsatfda.%20Accessed%20October%203" TargetMode="External"/><Relationship Id="rId4" Type="http://schemas.openxmlformats.org/officeDocument/2006/relationships/hyperlink" Target="http://braininjuryoutcomes.com/studies/clear/clear-webinar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lenington@optonline.net" TargetMode="External"/><Relationship Id="rId2" Type="http://schemas.openxmlformats.org/officeDocument/2006/relationships/hyperlink" Target="mailto:nostapk1@jh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tkins3@jhmi.edu" TargetMode="External"/><Relationship Id="rId4" Type="http://schemas.openxmlformats.org/officeDocument/2006/relationships/hyperlink" Target="mailto:jmill260@jh.ed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ECBEA4-6062-448B-A768-C8891689B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3"/>
            <a:ext cx="7848600" cy="1219198"/>
          </a:xfrm>
        </p:spPr>
        <p:txBody>
          <a:bodyPr/>
          <a:lstStyle/>
          <a:p>
            <a:r>
              <a:rPr lang="en-US" dirty="0"/>
              <a:t>				RAFT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 Informed Consent Training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6C2D7-C9CB-4789-A050-849632B0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81053"/>
            <a:ext cx="2495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Make sure the original is complete</a:t>
            </a:r>
          </a:p>
          <a:p>
            <a:pPr lvl="1">
              <a:buFont typeface="Wingdings" charset="2"/>
              <a:buChar char="Ø"/>
            </a:pPr>
            <a:r>
              <a:rPr lang="en-US" sz="3200" dirty="0"/>
              <a:t>Date and time </a:t>
            </a:r>
          </a:p>
          <a:p>
            <a:pPr lvl="1">
              <a:buFont typeface="Wingdings" charset="2"/>
              <a:buChar char="Ø"/>
            </a:pPr>
            <a:r>
              <a:rPr lang="en-US" sz="3200" dirty="0"/>
              <a:t>Signatures</a:t>
            </a:r>
          </a:p>
          <a:p>
            <a:r>
              <a:rPr lang="en-US" sz="3200" dirty="0"/>
              <a:t>Portable binder/folder</a:t>
            </a:r>
          </a:p>
          <a:p>
            <a:r>
              <a:rPr lang="en-US" sz="3200" dirty="0"/>
              <a:t>Maintain a consent binder of file</a:t>
            </a:r>
          </a:p>
          <a:p>
            <a:pPr lvl="1">
              <a:buFont typeface="Wingdings" charset="2"/>
              <a:buChar char="Ø"/>
            </a:pPr>
            <a:r>
              <a:rPr lang="en-US" sz="3200" dirty="0"/>
              <a:t>Not accessible to non-study team members</a:t>
            </a:r>
          </a:p>
          <a:p>
            <a:pPr lvl="1">
              <a:buFont typeface="Wingdings" charset="2"/>
              <a:buChar char="Ø"/>
            </a:pPr>
            <a:r>
              <a:rPr lang="en-US" sz="3200" dirty="0"/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134400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Best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Checklist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3733799"/>
            <a:ext cx="3121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8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Every Site Needs a Recruitment Plan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Materials approved in advance by JHM </a:t>
            </a:r>
            <a:r>
              <a:rPr lang="en-US" sz="3200" dirty="0" err="1"/>
              <a:t>sIRB</a:t>
            </a:r>
            <a:endParaRPr lang="en-US" sz="3200" dirty="0"/>
          </a:p>
          <a:p>
            <a:pPr lvl="1"/>
            <a:r>
              <a:rPr lang="en-US" sz="3200" dirty="0"/>
              <a:t>Materials from the Recruitment Innovation Center</a:t>
            </a:r>
          </a:p>
          <a:p>
            <a:pPr lvl="1"/>
            <a:r>
              <a:rPr lang="en-US" sz="3200" dirty="0"/>
              <a:t>Checklists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22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Best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Shared Decision-Making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121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52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Shared Decision-Making: Competence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667000"/>
          </a:xfrm>
        </p:spPr>
        <p:txBody>
          <a:bodyPr>
            <a:noAutofit/>
          </a:bodyPr>
          <a:lstStyle/>
          <a:p>
            <a:r>
              <a:rPr lang="en-US" sz="2600" dirty="0"/>
              <a:t>Confirm that the patient and/or family is mentally/emotionally competent </a:t>
            </a:r>
          </a:p>
          <a:p>
            <a:pPr lvl="1"/>
            <a:r>
              <a:rPr lang="en-US" sz="2300" dirty="0"/>
              <a:t>competent persons can be emotionally compromised by the situation.  </a:t>
            </a:r>
          </a:p>
          <a:p>
            <a:r>
              <a:rPr lang="en-US" sz="2600" dirty="0"/>
              <a:t>Confirm the family’s understanding </a:t>
            </a:r>
          </a:p>
          <a:p>
            <a:pPr lvl="1"/>
            <a:r>
              <a:rPr lang="en-US" sz="2300" dirty="0"/>
              <a:t>Have the patient repeat back critical counseling points</a:t>
            </a:r>
          </a:p>
          <a:p>
            <a:r>
              <a:rPr lang="en-US" sz="2600" dirty="0"/>
              <a:t>The father’s signature is required on the intervention arm consent.  If the father is not available, document why in the consenting process note.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346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Impressions are Everything!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Private location to avoid interruptions</a:t>
            </a:r>
          </a:p>
          <a:p>
            <a:r>
              <a:rPr lang="en-US" sz="2400" dirty="0"/>
              <a:t>Bad first impressions can be costly</a:t>
            </a:r>
          </a:p>
          <a:p>
            <a:r>
              <a:rPr lang="en-US" sz="2400" dirty="0"/>
              <a:t>Clinical Investigator and research team</a:t>
            </a:r>
          </a:p>
          <a:p>
            <a:r>
              <a:rPr lang="en-US" sz="2400" dirty="0"/>
              <a:t>Appropriate forms and handouts</a:t>
            </a:r>
          </a:p>
          <a:p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94234"/>
            <a:ext cx="4226257" cy="28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27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Who should first mention the study and give the informed consent?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3301"/>
            <a:ext cx="63246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err="1"/>
              <a:t>sIRB</a:t>
            </a:r>
            <a:r>
              <a:rPr lang="en-US" sz="2400" dirty="0"/>
              <a:t> Board has mandated that only physicians can obtain consent.</a:t>
            </a:r>
          </a:p>
          <a:p>
            <a:pPr marL="0" indent="0">
              <a:buNone/>
            </a:pPr>
            <a:r>
              <a:rPr lang="en-US" sz="2400" dirty="0"/>
              <a:t>Each team decides:</a:t>
            </a:r>
          </a:p>
          <a:p>
            <a:pPr lvl="1"/>
            <a:r>
              <a:rPr lang="en-US" sz="2400" dirty="0"/>
              <a:t>Clinical Investigator</a:t>
            </a:r>
          </a:p>
          <a:p>
            <a:pPr lvl="1"/>
            <a:r>
              <a:rPr lang="en-US" sz="2400" dirty="0"/>
              <a:t>Coordinator</a:t>
            </a:r>
          </a:p>
          <a:p>
            <a:pPr lvl="2">
              <a:buClr>
                <a:srgbClr val="173B5B"/>
              </a:buClr>
              <a:buFont typeface="Wingdings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First to identify eligible patients during the screening process</a:t>
            </a:r>
          </a:p>
          <a:p>
            <a:pPr lvl="2">
              <a:buClr>
                <a:srgbClr val="173B5B"/>
              </a:buClr>
              <a:buFont typeface="Wingdings" charset="2"/>
              <a:buChar char="Ø"/>
            </a:pPr>
            <a:r>
              <a:rPr lang="en-US" sz="2400" dirty="0"/>
              <a:t>Facilitates the first meeting between the Clinical Investigator and the family </a:t>
            </a:r>
          </a:p>
          <a:p>
            <a:pPr lvl="2">
              <a:buClr>
                <a:srgbClr val="173B5B"/>
              </a:buClr>
              <a:buFont typeface="Wingdings" charset="2"/>
              <a:buChar char="Ø"/>
            </a:pPr>
            <a:r>
              <a:rPr lang="en-US" sz="2400" dirty="0"/>
              <a:t>Present the family with study materials before the first meeting</a:t>
            </a:r>
          </a:p>
          <a:p>
            <a:pPr marL="411480" lvl="2" indent="0">
              <a:buClr>
                <a:srgbClr val="173B5B"/>
              </a:buClr>
              <a:buNone/>
            </a:pPr>
            <a:endParaRPr lang="en-US" sz="2400" dirty="0"/>
          </a:p>
          <a:p>
            <a:pPr lvl="2">
              <a:buClr>
                <a:srgbClr val="173B5B"/>
              </a:buClr>
              <a:buFont typeface="Wingdings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pPr lvl="2">
              <a:buClr>
                <a:srgbClr val="173B5B"/>
              </a:buClr>
              <a:buFont typeface="Wingdings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pPr marL="411480" lvl="2" indent="0">
              <a:buNone/>
            </a:pPr>
            <a:endParaRPr lang="en-US" sz="2250" dirty="0"/>
          </a:p>
        </p:txBody>
      </p:sp>
      <p:pic>
        <p:nvPicPr>
          <p:cNvPr id="3074" name="Picture 2" descr="http://media.cirrusmedia.com.au/OU_Media_Library/dr_patient_talking_resul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63301"/>
            <a:ext cx="2743200" cy="20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28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Make Time and Sit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200400"/>
          </a:xfrm>
        </p:spPr>
        <p:txBody>
          <a:bodyPr>
            <a:noAutofit/>
          </a:bodyPr>
          <a:lstStyle/>
          <a:p>
            <a:r>
              <a:rPr lang="en-US" sz="2800" dirty="0"/>
              <a:t>Physicians are perceived as more compassionate when they sit down</a:t>
            </a:r>
          </a:p>
          <a:p>
            <a:endParaRPr lang="en-US" sz="2800" dirty="0"/>
          </a:p>
          <a:p>
            <a:r>
              <a:rPr lang="en-US" sz="2800" dirty="0"/>
              <a:t>Discuss the trial &amp; the diagnoses</a:t>
            </a:r>
          </a:p>
          <a:p>
            <a:endParaRPr lang="en-US" sz="2800" dirty="0"/>
          </a:p>
          <a:p>
            <a:r>
              <a:rPr lang="en-US" sz="2800" dirty="0"/>
              <a:t>How the RAFT trial might be a good option</a:t>
            </a:r>
          </a:p>
          <a:p>
            <a:endParaRPr lang="en-US" sz="2800" dirty="0"/>
          </a:p>
          <a:p>
            <a:r>
              <a:rPr lang="en-US" sz="2800" dirty="0"/>
              <a:t>Spend considerable time “informing”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60" y="5334000"/>
            <a:ext cx="2657940" cy="153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31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839661">
            <a:off x="381000" y="1512704"/>
            <a:ext cx="5715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r>
              <a:rPr lang="en-US" dirty="0">
                <a:latin typeface="TT20Ao00"/>
              </a:rPr>
              <a:t>b. What do you do if you have questions about the study? </a:t>
            </a:r>
            <a:r>
              <a:rPr lang="en-US" dirty="0">
                <a:latin typeface="TT209o00"/>
              </a:rPr>
              <a:t>Call the principal investigator, Dr. ______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324725">
            <a:off x="2960510" y="2315296"/>
            <a:ext cx="45720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r>
              <a:rPr lang="en-US" dirty="0"/>
              <a:t>c. What should you do if you are injured or ill as a result of being in this study?</a:t>
            </a:r>
          </a:p>
          <a:p>
            <a:r>
              <a:rPr lang="en-US" dirty="0"/>
              <a:t>Call Dr.</a:t>
            </a:r>
          </a:p>
        </p:txBody>
      </p:sp>
      <p:sp>
        <p:nvSpPr>
          <p:cNvPr id="4" name="Rectangle 3"/>
          <p:cNvSpPr/>
          <p:nvPr/>
        </p:nvSpPr>
        <p:spPr>
          <a:xfrm rot="1823658">
            <a:off x="4038600" y="5627018"/>
            <a:ext cx="4572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r>
              <a:rPr lang="en-US" dirty="0"/>
              <a:t>10. Can you leave the study early?</a:t>
            </a:r>
          </a:p>
        </p:txBody>
      </p:sp>
      <p:sp>
        <p:nvSpPr>
          <p:cNvPr id="5" name="Rectangle 4"/>
          <p:cNvSpPr/>
          <p:nvPr/>
        </p:nvSpPr>
        <p:spPr>
          <a:xfrm rot="975494">
            <a:off x="1349021" y="3198403"/>
            <a:ext cx="779497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the clinic visits at 30 and 180 days from today you will have CT scan to look at how your brain is 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be contacted by telephone 90 and 270 days from today. You will be asked questions about your condition and how well you are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long will you be in the study? You will be in this study for 12 months.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Consent is a Living Document</a:t>
            </a:r>
          </a:p>
        </p:txBody>
      </p:sp>
    </p:spTree>
    <p:extLst>
      <p:ext uri="{BB962C8B-B14F-4D97-AF65-F5344CB8AC3E}">
        <p14:creationId xmlns:p14="http://schemas.microsoft.com/office/powerpoint/2010/main" val="352387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Patient Approach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3657600"/>
            <a:ext cx="31146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21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Best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00800" cy="1752600"/>
          </a:xfrm>
        </p:spPr>
        <p:txBody>
          <a:bodyPr/>
          <a:lstStyle/>
          <a:p>
            <a:r>
              <a:rPr lang="en-US" dirty="0"/>
              <a:t>Process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3739737"/>
            <a:ext cx="3121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40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975" y="1066800"/>
            <a:ext cx="4038600" cy="471830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Informing 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2800" dirty="0"/>
              <a:t>EPRA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2800" dirty="0"/>
              <a:t>RAFT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2800" dirty="0"/>
              <a:t>Time to consider the option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2800" dirty="0"/>
              <a:t>Ask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1830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n-US" sz="2800" dirty="0"/>
              <a:t>Consenting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2800" dirty="0"/>
              <a:t>Plain language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sz="2800" dirty="0"/>
              <a:t>Agreement and Signatures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pic>
        <p:nvPicPr>
          <p:cNvPr id="2050" name="Picture 2" descr="http://www.indyweek.com/images/blogimages/2011/06/28/1309243636-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5689"/>
            <a:ext cx="33051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80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Open-ended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Include family members</a:t>
            </a:r>
          </a:p>
          <a:p>
            <a:endParaRPr lang="en-US" sz="2800" dirty="0"/>
          </a:p>
          <a:p>
            <a:r>
              <a:rPr lang="en-US" sz="2800" dirty="0"/>
              <a:t>Avoid leading questions</a:t>
            </a:r>
          </a:p>
          <a:p>
            <a:endParaRPr lang="en-US" sz="2800" dirty="0"/>
          </a:p>
          <a:p>
            <a:r>
              <a:rPr lang="en-US" sz="2800" dirty="0"/>
              <a:t>Probe issues in depth</a:t>
            </a:r>
          </a:p>
          <a:p>
            <a:endParaRPr lang="en-US" sz="2800" dirty="0"/>
          </a:p>
          <a:p>
            <a:r>
              <a:rPr lang="en-US" sz="2800" dirty="0"/>
              <a:t>Let the family lead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18" y="5167312"/>
            <a:ext cx="467444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5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 defTabSz="931774">
              <a:buNone/>
              <a:defRPr/>
            </a:pPr>
            <a:endParaRPr lang="en-US" sz="2400" dirty="0"/>
          </a:p>
          <a:p>
            <a:pPr marL="0" indent="0" algn="ctr" defTabSz="931774">
              <a:buNone/>
              <a:defRPr/>
            </a:pPr>
            <a:r>
              <a:rPr lang="en-US" sz="2400" dirty="0"/>
              <a:t>What are your thoughts about the option of entering into the RAFT trial? 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Closed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Are you interested in learning about the RAFT trial as an option for your baby?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(choices, limited)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6356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 spc="-7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Open encourages conversation, not one-word answers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81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Leading is a Form of Persuasion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Non-Leading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3931920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What do you think your family would say about the RAFT trial as an option?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Leading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31080" y="2438400"/>
            <a:ext cx="3779520" cy="3951288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Do you think joining the trial will be the right thing for you and your baby?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607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Let the Family Lead and Probe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48481"/>
            <a:ext cx="3931920" cy="639762"/>
          </a:xfrm>
        </p:spPr>
        <p:txBody>
          <a:bodyPr>
            <a:normAutofit/>
          </a:bodyPr>
          <a:lstStyle/>
          <a:p>
            <a:r>
              <a:rPr lang="en-US" sz="2800" dirty="0"/>
              <a:t>Probing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do you feel is right in your heart?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questions do you have for me?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4880" y="1752600"/>
            <a:ext cx="3931920" cy="639762"/>
          </a:xfrm>
        </p:spPr>
        <p:txBody>
          <a:bodyPr/>
          <a:lstStyle/>
          <a:p>
            <a:r>
              <a:rPr lang="en-US" sz="2800" dirty="0"/>
              <a:t>Non-Probing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it were you, I would recommend…</a:t>
            </a:r>
          </a:p>
          <a:p>
            <a:pPr marL="0" indent="0">
              <a:buNone/>
            </a:pPr>
            <a:r>
              <a:rPr lang="en-US" sz="2800" dirty="0"/>
              <a:t>If it was my wife, I would…</a:t>
            </a:r>
          </a:p>
          <a:p>
            <a:pPr marL="0" indent="0">
              <a:buNone/>
            </a:pPr>
            <a:r>
              <a:rPr lang="en-US" sz="2800" dirty="0"/>
              <a:t>Here is a brochure to help you decide whether this trial is right for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294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Important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Patients and families will receive the best possible care, whether they are in the trial or not.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2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Most Important Ability: Empathy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Experiencing extreme emotional stress </a:t>
            </a:r>
          </a:p>
          <a:p>
            <a:r>
              <a:rPr lang="en-US" sz="2800" dirty="0">
                <a:effectLst/>
              </a:rPr>
              <a:t>Compromised ability to make informed decisions</a:t>
            </a:r>
          </a:p>
          <a:p>
            <a:r>
              <a:rPr lang="en-US" sz="2800" dirty="0"/>
              <a:t>Empathic interaction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Helping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Trust-engendering 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Acting in his/her best interest</a:t>
            </a:r>
          </a:p>
          <a:p>
            <a:endParaRPr lang="en-US" sz="2800" dirty="0"/>
          </a:p>
        </p:txBody>
      </p:sp>
      <p:pic>
        <p:nvPicPr>
          <p:cNvPr id="7174" name="Picture 6" descr="http://www.heraldboy.com/wp-content/uploads/2013/11/empathy-marke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62" y="3429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25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848600" cy="192722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Strategic planning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Your Site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121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932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Re-visit the Plan Often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each patient approached as a learning tool</a:t>
            </a:r>
          </a:p>
          <a:p>
            <a:r>
              <a:rPr lang="en-US" sz="2800" dirty="0"/>
              <a:t>Identify obstacle(s) to participation in the study and devise solutions for overcoming obstacles</a:t>
            </a:r>
          </a:p>
          <a:p>
            <a:r>
              <a:rPr lang="en-US" sz="2800" dirty="0"/>
              <a:t>Identify words patients may not understand</a:t>
            </a:r>
          </a:p>
          <a:p>
            <a:r>
              <a:rPr lang="en-US" sz="2800" dirty="0"/>
              <a:t>Compile an FAQ list &amp; share with your team</a:t>
            </a:r>
          </a:p>
          <a:p>
            <a:r>
              <a:rPr lang="en-US" sz="2800" dirty="0"/>
              <a:t>Decide who are the best consenters on your team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Informed Consent Checklist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5817228"/>
            <a:ext cx="3429000" cy="1040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554" name="Picture 2" descr="http://createyournextcustomer.techweb.com/wordpress/wp-content/uploads/2013/05/Check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66" y="3948614"/>
            <a:ext cx="4572000" cy="28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45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Elements of Consent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</p:spPr>
        <p:txBody>
          <a:bodyPr/>
          <a:lstStyle/>
          <a:p>
            <a:r>
              <a:rPr lang="en-US" sz="2800" dirty="0"/>
              <a:t>Basic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Purpose</a:t>
            </a:r>
          </a:p>
          <a:p>
            <a:r>
              <a:rPr lang="en-US" sz="2400" dirty="0"/>
              <a:t>Risks</a:t>
            </a:r>
          </a:p>
          <a:p>
            <a:r>
              <a:rPr lang="en-US" sz="2400" dirty="0"/>
              <a:t>Benefits</a:t>
            </a:r>
          </a:p>
          <a:p>
            <a:r>
              <a:rPr lang="en-US" sz="2400" dirty="0"/>
              <a:t>Alternative</a:t>
            </a:r>
          </a:p>
          <a:p>
            <a:r>
              <a:rPr lang="en-US" sz="2400" dirty="0"/>
              <a:t>Confidentiality</a:t>
            </a:r>
          </a:p>
          <a:p>
            <a:r>
              <a:rPr lang="en-US" sz="2400" dirty="0"/>
              <a:t>Compensation</a:t>
            </a:r>
          </a:p>
          <a:p>
            <a:r>
              <a:rPr lang="en-US" sz="2400" dirty="0"/>
              <a:t>Contact names</a:t>
            </a:r>
          </a:p>
          <a:p>
            <a:r>
              <a:rPr lang="en-US" sz="2400" dirty="0"/>
              <a:t>Voluntary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</p:spPr>
        <p:txBody>
          <a:bodyPr>
            <a:normAutofit/>
          </a:bodyPr>
          <a:lstStyle/>
          <a:p>
            <a:r>
              <a:rPr lang="en-US" sz="2800" dirty="0"/>
              <a:t>Additional Elements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/>
              <a:t>Unexpected risks</a:t>
            </a:r>
          </a:p>
          <a:p>
            <a:r>
              <a:rPr lang="en-US" sz="2400" dirty="0"/>
              <a:t>Termination</a:t>
            </a:r>
          </a:p>
          <a:p>
            <a:r>
              <a:rPr lang="en-US" sz="2400" dirty="0"/>
              <a:t>Costs</a:t>
            </a:r>
          </a:p>
          <a:p>
            <a:r>
              <a:rPr lang="en-US" sz="2400" dirty="0"/>
              <a:t>Consequences of withdrawal</a:t>
            </a:r>
          </a:p>
          <a:p>
            <a:r>
              <a:rPr lang="en-US" sz="2400" dirty="0"/>
              <a:t>Be provided information</a:t>
            </a:r>
          </a:p>
          <a:p>
            <a:r>
              <a:rPr lang="en-US" sz="2400" dirty="0"/>
              <a:t>Number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1906078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EDD2-C762-4144-B06C-6D6DE2D7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dirty="0"/>
              <a:t>Remember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2460-F497-44F4-AB78-B1FFAC36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/>
              <a:t>Know the consent document well</a:t>
            </a:r>
          </a:p>
          <a:p>
            <a:r>
              <a:rPr lang="en-US" dirty="0"/>
              <a:t>Utilize any printed materials available</a:t>
            </a:r>
          </a:p>
          <a:p>
            <a:r>
              <a:rPr lang="en-US" dirty="0"/>
              <a:t>Have all consultants meet with the family</a:t>
            </a:r>
          </a:p>
          <a:p>
            <a:r>
              <a:rPr lang="en-US" dirty="0"/>
              <a:t>Prepare a quiet, comfortable room for all to join in on discussions</a:t>
            </a:r>
          </a:p>
          <a:p>
            <a:r>
              <a:rPr lang="en-US" dirty="0"/>
              <a:t>Discuss the diagnosis – THEN PAUSE FOR QUESTIONS</a:t>
            </a:r>
          </a:p>
          <a:p>
            <a:r>
              <a:rPr lang="en-US" dirty="0"/>
              <a:t>Explain both arms of the study – THEN PAUSE FOR QUESTIONS</a:t>
            </a:r>
          </a:p>
          <a:p>
            <a:r>
              <a:rPr lang="en-US" dirty="0"/>
              <a:t>Explain why the study is a good option - THEN PAUSE FOR QUESTIONS</a:t>
            </a:r>
          </a:p>
          <a:p>
            <a:r>
              <a:rPr lang="en-US" dirty="0"/>
              <a:t>Discuss the risks - THEN PAUSE FOR QUESTIONS</a:t>
            </a:r>
          </a:p>
          <a:p>
            <a:r>
              <a:rPr lang="en-US" dirty="0"/>
              <a:t>Describe the follow up period - THEN PAUSE FOR QUESTIONS</a:t>
            </a:r>
          </a:p>
          <a:p>
            <a:r>
              <a:rPr lang="en-US" dirty="0"/>
              <a:t>Give the family a copy of the consent form and review in detail</a:t>
            </a:r>
          </a:p>
          <a:p>
            <a:r>
              <a:rPr lang="en-US" dirty="0"/>
              <a:t>Give the spokesperson your card with contact information</a:t>
            </a:r>
          </a:p>
          <a:p>
            <a:r>
              <a:rPr lang="en-US" dirty="0"/>
              <a:t>Leave and give the family as much time as they to make their decision</a:t>
            </a:r>
          </a:p>
          <a:p>
            <a:r>
              <a:rPr lang="en-US" dirty="0"/>
              <a:t>Complete the consent form accurately and completely before any study procedures occur</a:t>
            </a:r>
          </a:p>
          <a:p>
            <a:r>
              <a:rPr lang="en-US" dirty="0"/>
              <a:t>Give the family a copy of the consent</a:t>
            </a:r>
          </a:p>
          <a:p>
            <a:r>
              <a:rPr lang="en-US" dirty="0"/>
              <a:t>Record the consent and file a copy of the consent in </a:t>
            </a:r>
            <a:r>
              <a:rPr lang="en-US" dirty="0" err="1"/>
              <a:t>REDCap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40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914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Calibri"/>
              </a:rPr>
              <a:t>Is there a website where families can go to look for more information about the study?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2819400"/>
            <a:ext cx="8229600" cy="3810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u="sng" dirty="0">
                <a:solidFill>
                  <a:srgbClr val="0000FF"/>
                </a:solidFill>
                <a:ea typeface="Times New Roman"/>
                <a:cs typeface="Calibri"/>
              </a:rPr>
              <a:t>r</a:t>
            </a:r>
            <a:r>
              <a:rPr lang="en-US" sz="3000" u="sng">
                <a:solidFill>
                  <a:srgbClr val="0000FF"/>
                </a:solidFill>
                <a:ea typeface="Times New Roman"/>
                <a:cs typeface="Calibri"/>
              </a:rPr>
              <a:t>aft-trial</a:t>
            </a:r>
            <a:r>
              <a:rPr lang="en-US" sz="3000" u="sng" err="1">
                <a:solidFill>
                  <a:srgbClr val="0000FF"/>
                </a:solidFill>
                <a:ea typeface="Times New Roman"/>
                <a:cs typeface="Calibri"/>
              </a:rPr>
              <a:t>.</a:t>
            </a:r>
            <a:r>
              <a:rPr lang="en-US" sz="3000" u="sng">
                <a:solidFill>
                  <a:srgbClr val="0000FF"/>
                </a:solidFill>
                <a:ea typeface="Times New Roman"/>
                <a:cs typeface="Calibri"/>
              </a:rPr>
              <a:t>org </a:t>
            </a:r>
            <a:r>
              <a:rPr lang="en-US" sz="3000">
                <a:solidFill>
                  <a:srgbClr val="000000"/>
                </a:solidFill>
                <a:ea typeface="Times New Roman"/>
                <a:cs typeface="Calibri"/>
              </a:rPr>
              <a:t>is </a:t>
            </a:r>
            <a:r>
              <a:rPr lang="en-US" sz="3000" dirty="0">
                <a:solidFill>
                  <a:srgbClr val="000000"/>
                </a:solidFill>
                <a:ea typeface="Times New Roman"/>
                <a:cs typeface="Calibri"/>
              </a:rPr>
              <a:t>a website devoted to </a:t>
            </a:r>
            <a:r>
              <a:rPr lang="en-US" sz="3000" dirty="0">
                <a:ea typeface="Times New Roman"/>
                <a:cs typeface="Calibri"/>
              </a:rPr>
              <a:t>RAFT</a:t>
            </a:r>
            <a:endParaRPr lang="en-US" sz="30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u="sng" dirty="0">
                <a:solidFill>
                  <a:srgbClr val="0000FF"/>
                </a:solidFill>
                <a:ea typeface="Times New Roman"/>
                <a:cs typeface="Calibri"/>
                <a:hlinkClick r:id="rId4"/>
              </a:rPr>
              <a:t>http://www.nih.gov/health/clinicaltrials/</a:t>
            </a:r>
            <a:r>
              <a:rPr lang="en-US" sz="3000" dirty="0">
                <a:solidFill>
                  <a:srgbClr val="000000"/>
                </a:solidFill>
                <a:ea typeface="Times New Roman"/>
                <a:cs typeface="Calibri"/>
              </a:rPr>
              <a:t>also has very good general information for patients considering enrolling in clinical trials </a:t>
            </a:r>
            <a:endParaRPr lang="en-US" sz="3000" dirty="0">
              <a:ea typeface="MS Mincho"/>
              <a:cs typeface="Times New Roman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99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Patient Recruitment and Retention in Clinical Trials: Ten Strategies for Success. Forte Research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Lamberti</a:t>
            </a:r>
            <a:r>
              <a:rPr lang="en-US" dirty="0"/>
              <a:t> MJ, Mathias A, Myles JE, Howe D, Getz KA. Evaluating the impact of patient recruitment and retention practices. Drug </a:t>
            </a:r>
            <a:r>
              <a:rPr lang="en-US" dirty="0" err="1"/>
              <a:t>Inf</a:t>
            </a:r>
            <a:r>
              <a:rPr lang="en-US" dirty="0"/>
              <a:t> J.  2012;46(5):573-580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Frank, Genevieve. “Current Challenges in Clinical Trial Patient Recruitment and Enrollment.” </a:t>
            </a:r>
            <a:r>
              <a:rPr lang="en-US" dirty="0" err="1"/>
              <a:t>SoCRA</a:t>
            </a:r>
            <a:r>
              <a:rPr lang="en-US" dirty="0"/>
              <a:t> SOURCE. Feb 2004.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Kremidas</a:t>
            </a:r>
            <a:r>
              <a:rPr lang="en-US" dirty="0"/>
              <a:t>, Jim. “Recruitment Roles.” Applied Clinical Trials Online. Sept.1, 2011.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Williams, Sandra. “Clinical Trials Recruitment and Enrollment: Attitudes, Barriers, and Motivating Factors.” A Summary of Literature and Market Research Reports Held by NCI as of August 2004.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024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Additional Resources and References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MS Mincho"/>
                <a:cs typeface="Times New Roman"/>
              </a:rPr>
              <a:t>For more information and a recording of a well executed consent meeting, see the CLEAR III June 2012 Webinar, “</a:t>
            </a:r>
            <a:r>
              <a:rPr lang="en-US" i="1" dirty="0">
                <a:ea typeface="MS Mincho"/>
                <a:cs typeface="Times New Roman"/>
              </a:rPr>
              <a:t>Best Consent Practice,”</a:t>
            </a:r>
            <a:r>
              <a:rPr lang="en-US" dirty="0">
                <a:ea typeface="MS Mincho"/>
                <a:cs typeface="Times New Roman"/>
              </a:rPr>
              <a:t> which can be accessed through the BIOS website at </a:t>
            </a:r>
            <a:r>
              <a:rPr lang="en-US" u="sng" dirty="0">
                <a:solidFill>
                  <a:srgbClr val="0000FF"/>
                </a:solidFill>
                <a:ea typeface="MS Mincho"/>
                <a:cs typeface="Times New Roman"/>
                <a:hlinkClick r:id="rId4"/>
              </a:rPr>
              <a:t>http://braininjuryoutcomes.com/studies/clear/clear-webinars</a:t>
            </a:r>
            <a:r>
              <a:rPr lang="en-US" dirty="0">
                <a:ea typeface="MS Mincho"/>
                <a:cs typeface="Times New Roman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FDA approved drugs database. Food and Drug Administration Web site. 	</a:t>
            </a:r>
            <a:r>
              <a:rPr lang="en-US" dirty="0">
                <a:solidFill>
                  <a:srgbClr val="0000FF"/>
                </a:solidFill>
                <a:hlinkClick r:id="rId5" invalidUrl="http://www.accessdata.fda.gov/scripts/cder/drugsatfda. Accessed October 3"/>
              </a:rPr>
              <a:t>http://www.accessdata.fda.gov/scripts/cder/drugsatfda. Accessed October 3</a:t>
            </a:r>
            <a:r>
              <a:rPr lang="en-US" dirty="0"/>
              <a:t>, 2012.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 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MS Mincho"/>
                <a:cs typeface="Times New Roman"/>
              </a:rPr>
              <a:t>Holmes-</a:t>
            </a:r>
            <a:r>
              <a:rPr lang="en-US" dirty="0" err="1">
                <a:ea typeface="MS Mincho"/>
                <a:cs typeface="Times New Roman"/>
              </a:rPr>
              <a:t>Rovner</a:t>
            </a:r>
            <a:r>
              <a:rPr lang="en-US" dirty="0">
                <a:ea typeface="MS Mincho"/>
                <a:cs typeface="Times New Roman"/>
              </a:rPr>
              <a:t> M, Wills C. Improving informed consent, insights from behavioral decision research. </a:t>
            </a:r>
            <a:r>
              <a:rPr lang="en-US" i="1" dirty="0">
                <a:ea typeface="MS Mincho"/>
                <a:cs typeface="Times New Roman"/>
              </a:rPr>
              <a:t>Medical Care. </a:t>
            </a:r>
            <a:r>
              <a:rPr lang="en-US" dirty="0">
                <a:ea typeface="MS Mincho"/>
                <a:cs typeface="Times New Roman"/>
              </a:rPr>
              <a:t>2002;40(9)30-38.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McBee, N. Clinical Trial Participation and Placebo: The Unsung Heroes during Consent Discussions. Brain Injury Outcomes (BIOS) CLEAR III Blog. 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u="sng" dirty="0">
                <a:solidFill>
                  <a:srgbClr val="0000FF"/>
                </a:solidFill>
                <a:hlinkClick r:id="rId6" invalidUrl="http://braininjuryoutcomes.com/studies/clear. Published  October 3, 2012. Accessed October 8"/>
              </a:rPr>
              <a:t>http://braininjuryoutcomes.com/studies/clear. Published October 3, 2012. Accessed October 8</a:t>
            </a:r>
            <a:r>
              <a:rPr lang="en-US" dirty="0"/>
              <a:t>, 2012.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 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449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Contact your </a:t>
            </a:r>
            <a:r>
              <a:rPr lang="en-US" dirty="0"/>
              <a:t>Site Manager</a:t>
            </a:r>
            <a:endParaRPr lang="en-US" sz="1600" dirty="0"/>
          </a:p>
          <a:p>
            <a:pPr marL="0" indent="0" algn="ctr">
              <a:buNone/>
            </a:pPr>
            <a:r>
              <a:rPr lang="en-US" dirty="0" smtClean="0"/>
              <a:t>Noeleen Ostapkovich</a:t>
            </a:r>
            <a:endParaRPr lang="en-US" dirty="0"/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nostapk1@jhu.edu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Contact your monitor</a:t>
            </a:r>
          </a:p>
          <a:p>
            <a:pPr marL="0" indent="0" algn="ctr">
              <a:buNone/>
            </a:pPr>
            <a:r>
              <a:rPr lang="en-US" dirty="0"/>
              <a:t>Sarah Lenington</a:t>
            </a: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slenington@optonline.net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the CCC Trial leaders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Jena Miller</a:t>
            </a:r>
            <a:r>
              <a:rPr lang="en-US" dirty="0" smtClean="0"/>
              <a:t>, MD, Trial PI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jmill260@jh.edu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Meredith A. Atkinson, MD, Trial PI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5"/>
              </a:rPr>
              <a:t>matkins3@jhmi.edu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403F45-D0E1-AB4C-9E65-DDFBAC2FF0DC}"/>
              </a:ext>
            </a:extLst>
          </p:cNvPr>
          <p:cNvSpPr txBox="1">
            <a:spLocks/>
          </p:cNvSpPr>
          <p:nvPr/>
        </p:nvSpPr>
        <p:spPr>
          <a:xfrm>
            <a:off x="685800" y="1905000"/>
            <a:ext cx="7924800" cy="192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 spc="-7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THANK YOU!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9FD0-3147-4635-A64E-436135EB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C023-1FEB-4A7B-B66C-B64398D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Maternal, fetal, neonatal, and childhood risks will be fully explained.</a:t>
            </a:r>
          </a:p>
          <a:p>
            <a:r>
              <a:rPr lang="en-US" dirty="0"/>
              <a:t>Uncertainty of serial amnioinfusion success will be discussed</a:t>
            </a:r>
          </a:p>
          <a:p>
            <a:r>
              <a:rPr lang="en-US" dirty="0"/>
              <a:t>Postnatal challenges if survival is achieved will be discussed in detail</a:t>
            </a:r>
          </a:p>
          <a:p>
            <a:r>
              <a:rPr lang="en-US" dirty="0"/>
              <a:t>These above topics will be discussed by the PI as well as consultants not affiliated with the trial. </a:t>
            </a:r>
          </a:p>
          <a:p>
            <a:r>
              <a:rPr lang="en-US" dirty="0"/>
              <a:t>Challenges include: need for dialysis, complications from dialysis access, need for supplemental nutrition (likely from a gastrostomy tube), risk of sepsis, recurrent hospitalizations, need for a kidney transplant, immunosuppression after a transplant, need for urinary tract reconstruction, financial and logistical challenges of insurance copays, time away from work, and temporary relocation to a RAFT center.</a:t>
            </a:r>
          </a:p>
          <a:p>
            <a:r>
              <a:rPr lang="en-US" dirty="0"/>
              <a:t>Be very mindful of the extremely sensitive nature of this consent; mothers will have to agree to not terminate their pregnancy.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AE248-BAC7-4D3D-805A-A62CD491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94908"/>
            <a:ext cx="249348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7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AACE-5227-43D9-A519-8C4AD415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    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B67E-9B7B-476F-B12F-39EC800B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62500"/>
          </a:xfrm>
        </p:spPr>
        <p:txBody>
          <a:bodyPr/>
          <a:lstStyle/>
          <a:p>
            <a:r>
              <a:rPr lang="en-US" dirty="0"/>
              <a:t>Consults by Pediatric Nephrology, Neonatology, Transplant Surgery, Pediatric Surgery, Maternal-Fetal-Medicine, a licensed Clinical Social Worker and a Genetic Counselor will take place in nondirective and supportive environment.</a:t>
            </a:r>
          </a:p>
          <a:p>
            <a:r>
              <a:rPr lang="en-US" dirty="0"/>
              <a:t>A physician will obtain the informed consent.</a:t>
            </a:r>
          </a:p>
          <a:p>
            <a:r>
              <a:rPr lang="en-US" dirty="0"/>
              <a:t>There are 2 prenatal consent forms</a:t>
            </a:r>
          </a:p>
          <a:p>
            <a:pPr lvl="1"/>
            <a:r>
              <a:rPr lang="en-US" dirty="0"/>
              <a:t>An intervention arm consent (also requires the father's signature)</a:t>
            </a:r>
          </a:p>
          <a:p>
            <a:pPr lvl="1"/>
            <a:r>
              <a:rPr lang="en-US" dirty="0"/>
              <a:t>An expectant management group consent</a:t>
            </a:r>
          </a:p>
          <a:p>
            <a:r>
              <a:rPr lang="en-US" dirty="0"/>
              <a:t>There is also a postnatal consent form obtained by a physician</a:t>
            </a:r>
          </a:p>
          <a:p>
            <a:pPr lvl="1"/>
            <a:r>
              <a:rPr lang="en-US" dirty="0"/>
              <a:t>To continue to follow the outcomes of the neonate</a:t>
            </a:r>
          </a:p>
          <a:p>
            <a:pPr marL="20574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0FCEEB9-A35A-4802-AB44-A6E84A6484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79FC44E-C5D3-4891-A04D-7A2BAF9114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D6B34-BACB-4752-860E-4D2A6313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63173"/>
            <a:ext cx="2495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53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Your signature signifies that the conversation took place</a:t>
            </a:r>
          </a:p>
          <a:p>
            <a:r>
              <a:rPr lang="en-US" sz="3200" dirty="0"/>
              <a:t>The participant’s signature indicates that consent and questions were solicited and answered</a:t>
            </a:r>
          </a:p>
          <a:p>
            <a:r>
              <a:rPr lang="en-US" sz="3200" dirty="0"/>
              <a:t>Must be dated &amp; timed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Verify that the date &amp; </a:t>
            </a:r>
          </a:p>
          <a:p>
            <a:pPr marL="205740" lvl="1" indent="0">
              <a:buNone/>
            </a:pPr>
            <a:r>
              <a:rPr lang="en-US" sz="2900" dirty="0"/>
              <a:t>time are accurate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48" y="4109646"/>
            <a:ext cx="4121851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4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Parallel note in record</a:t>
            </a:r>
          </a:p>
          <a:p>
            <a:pPr lvl="1"/>
            <a:r>
              <a:rPr lang="en-US" sz="2800" dirty="0"/>
              <a:t>Summary of the conversation</a:t>
            </a:r>
          </a:p>
          <a:p>
            <a:pPr lvl="2">
              <a:buFont typeface="Wingdings" charset="2"/>
              <a:buChar char="Ø"/>
            </a:pPr>
            <a:r>
              <a:rPr lang="en-US" sz="2800" dirty="0"/>
              <a:t>That the elements were reviewed</a:t>
            </a:r>
          </a:p>
          <a:p>
            <a:pPr lvl="2">
              <a:buFont typeface="Wingdings" charset="2"/>
              <a:buChar char="Ø"/>
            </a:pPr>
            <a:r>
              <a:rPr lang="en-US" sz="2800" dirty="0"/>
              <a:t>Who was present</a:t>
            </a:r>
          </a:p>
          <a:p>
            <a:pPr lvl="2">
              <a:buFont typeface="Wingdings" charset="2"/>
              <a:buChar char="Ø"/>
            </a:pPr>
            <a:r>
              <a:rPr lang="en-US" sz="2800" dirty="0"/>
              <a:t>Patient decision</a:t>
            </a:r>
          </a:p>
          <a:p>
            <a:pPr lvl="2">
              <a:buFont typeface="Wingdings" charset="2"/>
              <a:buChar char="Ø"/>
            </a:pPr>
            <a:r>
              <a:rPr lang="en-US" sz="2800" dirty="0"/>
              <a:t>If father wasn’t available,                       document reason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4612"/>
            <a:ext cx="4121851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8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 copies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Original to study records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Copy to patient</a:t>
            </a:r>
          </a:p>
          <a:p>
            <a:pPr lvl="1">
              <a:buFont typeface="Wingdings" charset="2"/>
              <a:buChar char="Ø"/>
            </a:pPr>
            <a:r>
              <a:rPr lang="en-US" sz="2800" dirty="0"/>
              <a:t>Copy to medical record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48" y="4109646"/>
            <a:ext cx="4121851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8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Apply the QC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3931920" cy="395128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Hurried and pressed in a busy ICU or ED?</a:t>
            </a:r>
          </a:p>
          <a:p>
            <a:r>
              <a:rPr lang="en-US" sz="2400" dirty="0"/>
              <a:t>Consents get lost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Consents are filed incomplete </a:t>
            </a:r>
          </a:p>
          <a:p>
            <a:r>
              <a:rPr lang="en-US" sz="2400" dirty="0"/>
              <a:t>Mistakes are later found by the monitors</a:t>
            </a:r>
          </a:p>
          <a:p>
            <a:r>
              <a:rPr lang="en-US" sz="2400" dirty="0"/>
              <a:t>Data is crossed out, but not initialed and dated or without single line through</a:t>
            </a:r>
          </a:p>
          <a:p>
            <a:r>
              <a:rPr lang="en-US" sz="2400" dirty="0"/>
              <a:t>Later copies do not match the original </a:t>
            </a:r>
          </a:p>
          <a:p>
            <a:r>
              <a:rPr lang="en-US" sz="2400" dirty="0"/>
              <a:t>Signatures or dates missing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Counter with QC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4880" y="2525712"/>
            <a:ext cx="3931920" cy="395128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Check each page</a:t>
            </a:r>
          </a:p>
          <a:p>
            <a:r>
              <a:rPr lang="en-US" sz="2400" dirty="0"/>
              <a:t>All fields completed</a:t>
            </a:r>
          </a:p>
          <a:p>
            <a:r>
              <a:rPr lang="en-US" sz="2400" dirty="0"/>
              <a:t>De-identified and codes with the study identifiers </a:t>
            </a:r>
          </a:p>
          <a:p>
            <a:r>
              <a:rPr lang="en-US" sz="2400" dirty="0"/>
              <a:t>All signatures in real-time</a:t>
            </a:r>
          </a:p>
          <a:p>
            <a:r>
              <a:rPr lang="en-US" sz="2400" dirty="0"/>
              <a:t>Time and date are accurate</a:t>
            </a:r>
          </a:p>
          <a:p>
            <a:r>
              <a:rPr lang="en-US" sz="2400" dirty="0"/>
              <a:t>Three copies, each complete	</a:t>
            </a:r>
          </a:p>
          <a:p>
            <a:r>
              <a:rPr lang="en-US" sz="2400" dirty="0"/>
              <a:t>Have another member of the team check your work**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6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CTAS Webinar">
  <a:themeElements>
    <a:clrScheme name="Custom 7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173B5B"/>
      </a:accent1>
      <a:accent2>
        <a:srgbClr val="EDBA00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CTAS Webinar" id="{8E6BCC50-13B2-4136-9104-EC85C1F7B428}" vid="{8F32C32A-79A5-4F65-B493-708D1F2A2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22426</TotalTime>
  <Words>1617</Words>
  <Application>Microsoft Office PowerPoint</Application>
  <PresentationFormat>On-screen Show (4:3)</PresentationFormat>
  <Paragraphs>276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MS Mincho</vt:lpstr>
      <vt:lpstr>TT209o00</vt:lpstr>
      <vt:lpstr>TT20Ao00</vt:lpstr>
      <vt:lpstr>Arial</vt:lpstr>
      <vt:lpstr>Calibri</vt:lpstr>
      <vt:lpstr>Times New Roman</vt:lpstr>
      <vt:lpstr>Wingdings</vt:lpstr>
      <vt:lpstr>VICTAS Webinar</vt:lpstr>
      <vt:lpstr>    RAFT</vt:lpstr>
      <vt:lpstr>Best Practices</vt:lpstr>
      <vt:lpstr>Elements of Consent</vt:lpstr>
      <vt:lpstr>RAFT                                   </vt:lpstr>
      <vt:lpstr>RAFT                                        </vt:lpstr>
      <vt:lpstr>Consent Form</vt:lpstr>
      <vt:lpstr>Consent Form</vt:lpstr>
      <vt:lpstr>Consent Form</vt:lpstr>
      <vt:lpstr> Apply the QC Process</vt:lpstr>
      <vt:lpstr>Storage</vt:lpstr>
      <vt:lpstr>Best Practices</vt:lpstr>
      <vt:lpstr> Every Site Needs a Recruitment Plan </vt:lpstr>
      <vt:lpstr>Best Practices</vt:lpstr>
      <vt:lpstr>Shared Decision-Making: Competence</vt:lpstr>
      <vt:lpstr>Impressions are Everything! </vt:lpstr>
      <vt:lpstr>Who should first mention the study and give the informed consent?</vt:lpstr>
      <vt:lpstr>Make Time and Sit Down</vt:lpstr>
      <vt:lpstr>Consent is a Living Document</vt:lpstr>
      <vt:lpstr>Patient Approach</vt:lpstr>
      <vt:lpstr>PowerPoint Presentation</vt:lpstr>
      <vt:lpstr>Open-ended Conversations</vt:lpstr>
      <vt:lpstr>PowerPoint Presentation</vt:lpstr>
      <vt:lpstr>Leading is a Form of Persuasion</vt:lpstr>
      <vt:lpstr>Let the Family Lead and Probe</vt:lpstr>
      <vt:lpstr>1st Important Message</vt:lpstr>
      <vt:lpstr>Most Important Ability: Empathy</vt:lpstr>
      <vt:lpstr>Strategic planning</vt:lpstr>
      <vt:lpstr>Re-visit the Plan Often</vt:lpstr>
      <vt:lpstr>Informed Consent Checklist </vt:lpstr>
      <vt:lpstr>Remember to:</vt:lpstr>
      <vt:lpstr> Is there a website where families can go to look for more information about the study? </vt:lpstr>
      <vt:lpstr>References</vt:lpstr>
      <vt:lpstr> Additional Resources and References </vt:lpstr>
      <vt:lpstr>Any Questions?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MISTIE III Informed Consent Guide</dc:title>
  <dc:creator>delete</dc:creator>
  <cp:lastModifiedBy>Ying Wang</cp:lastModifiedBy>
  <cp:revision>226</cp:revision>
  <cp:lastPrinted>2015-01-27T18:45:49Z</cp:lastPrinted>
  <dcterms:created xsi:type="dcterms:W3CDTF">2014-07-22T16:57:24Z</dcterms:created>
  <dcterms:modified xsi:type="dcterms:W3CDTF">2021-07-07T15:03:16Z</dcterms:modified>
</cp:coreProperties>
</file>