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0"/>
    <p:restoredTop sz="96327"/>
  </p:normalViewPr>
  <p:slideViewPr>
    <p:cSldViewPr snapToGrid="0" snapToObjects="1">
      <p:cViewPr varScale="1">
        <p:scale>
          <a:sx n="96" d="100"/>
          <a:sy n="96" d="100"/>
        </p:scale>
        <p:origin x="738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32C00-D62A-C34E-BE32-438A716E0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513DD6-1492-D444-B9BD-4E0C6268E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29120-F90C-154C-8D3F-BC0AA070C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0893-2129-484A-9CDA-AE92714A900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59014-E826-7847-BF35-F673A1506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72E40-FE39-6A45-B14D-EBAE943FA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54DE-B124-0141-82C1-6A02FE58F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0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3C2EE-A905-D04E-8D7B-141BF83A1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206925-ED8F-394A-946D-38CA9E968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AFC7C-7502-4444-BC72-9A073A5D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0893-2129-484A-9CDA-AE92714A900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971CA-CAB9-D842-A898-15B6E9835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E2A87-A234-F84A-A3FE-50F4A8B0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54DE-B124-0141-82C1-6A02FE58F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8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8EDDEB-C8D5-0A43-856F-6522D79927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AE4F3-3AA8-F949-AAD9-1437C5DB1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F899A-EC37-0B4C-8C85-DC2A8609F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0893-2129-484A-9CDA-AE92714A900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4BBB4-44D8-7247-8578-117BF25C2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AC8F1-4B53-6E44-B1D7-D7088BDB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54DE-B124-0141-82C1-6A02FE58F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3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05709-865E-9544-B177-1E8348600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9A6D5-5C23-1F4E-BEF8-0C8DCF1F5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523B4-5261-EC45-ABA9-7C947197E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0893-2129-484A-9CDA-AE92714A900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C19DC-A9A6-ED49-8540-3ACAA9FF6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98A93-4E79-0840-A7D1-8D9A759EB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54DE-B124-0141-82C1-6A02FE58F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6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E40F9-3B47-4D4D-86AF-EDE4F7730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7DD06-6EB6-234A-863E-D07936B54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7BD70-DF3C-5945-A727-42E9A4280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0893-2129-484A-9CDA-AE92714A900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CD836-E335-7440-98C1-5E37D3A8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64635-FB49-E843-9727-E2958F6A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54DE-B124-0141-82C1-6A02FE58F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6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151E8-EE25-6C40-85A7-389AA5664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E3A15-E492-794E-92FE-64C8014AB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EF51A-D2AF-9144-B3F9-7ACA34E4B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ED2C6-EB86-0147-A96C-43D10F569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0893-2129-484A-9CDA-AE92714A900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4B333-BF2D-694D-B759-45A962AE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859-373F-4945-AA97-9E730B020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54DE-B124-0141-82C1-6A02FE58F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1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08D5C-9A0C-F347-904B-77B907B14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84F77-4122-6D40-947A-A746E1E0B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984D5C-2CE0-DE44-9032-AE870CA51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689BA5-5019-C644-AD1C-EADE6F5CD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5E3577-DC3B-B34E-9A4F-6D795221DC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F5F005-F1FD-1546-9BD9-8A731409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0893-2129-484A-9CDA-AE92714A900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98216-FADA-A84A-9D1D-F51D396A4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1AAD80-8D5F-C84B-8AEB-B714D97AB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54DE-B124-0141-82C1-6A02FE58F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3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8E794-0821-5E42-BBB9-857443C42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6A469-E109-F64D-BDF9-C3C4CD417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0893-2129-484A-9CDA-AE92714A900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F303F-DA01-3941-A527-C02CD36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6E92BF-56B0-5948-9514-BA48C75AC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54DE-B124-0141-82C1-6A02FE58F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5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5B640-6D50-B84D-B724-FABF8EF1B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0893-2129-484A-9CDA-AE92714A900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B9704E-CE7B-B64B-8941-A052A11AB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EECBB-BEB5-6841-9649-C5D521C9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54DE-B124-0141-82C1-6A02FE58F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5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DDFC4-F535-A044-B4A0-03457526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EA5AB-2CAF-EE4D-8493-B5523235E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3FDD5-827A-794F-9906-DD21291D1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A5D6F-CDDC-2249-97D3-ADC8B2692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0893-2129-484A-9CDA-AE92714A900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14588-D386-B94C-835E-1A2ED15B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D5DF7-9DDE-4C4D-B63C-70AA947A6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54DE-B124-0141-82C1-6A02FE58F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2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F3963-650A-A344-B04F-ECFD892D5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1BFDCE-9515-8B4B-A0BC-6904740571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5B037-41A4-6C4F-AFCA-D16D2CC72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CD608-60AB-6148-A817-6D165AB64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0893-2129-484A-9CDA-AE92714A900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49B7D-24BE-974C-B5D7-1FB996184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3B42B-CEB4-5D48-B557-9B0BA7288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754DE-B124-0141-82C1-6A02FE58F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0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8FD725-97FB-1E40-BCC3-C0EC1CABC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E3BFB-43C6-584A-A17B-C3C93FECF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287D8-961C-304E-834B-6C9A6B430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E0893-2129-484A-9CDA-AE92714A900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AA424-8A03-8244-8AD4-EC6FC44FA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83320-A275-CF4B-8A5B-C9E966662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754DE-B124-0141-82C1-6A02FE58F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3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30782C-C120-A54B-A1F9-1007DE6A5242}"/>
              </a:ext>
            </a:extLst>
          </p:cNvPr>
          <p:cNvSpPr/>
          <p:nvPr/>
        </p:nvSpPr>
        <p:spPr>
          <a:xfrm>
            <a:off x="4836769" y="2634733"/>
            <a:ext cx="2148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45 CFR § 46.204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ED793E-7480-6C44-9D2F-A5D78C7BD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300" y="3120571"/>
            <a:ext cx="4597400" cy="294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FA9F0D-1AAA-224C-A832-7CCABBF22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107" y="194622"/>
            <a:ext cx="4814207" cy="2925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D8D2F4-66C0-B044-9A57-0B004ADF6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972"/>
            <a:ext cx="2027583" cy="8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07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8292B8-52E3-164D-A04A-E0E11D6D732F}"/>
              </a:ext>
            </a:extLst>
          </p:cNvPr>
          <p:cNvSpPr/>
          <p:nvPr/>
        </p:nvSpPr>
        <p:spPr>
          <a:xfrm>
            <a:off x="2116767" y="1252329"/>
            <a:ext cx="3311611" cy="1445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Maternal informed consent</a:t>
            </a:r>
          </a:p>
          <a:p>
            <a:pPr algn="ctr"/>
            <a:r>
              <a:rPr lang="en-US" dirty="0"/>
              <a:t>written with in person signature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70FBA1-9DF1-A14E-B7F8-5FF014D203A6}"/>
              </a:ext>
            </a:extLst>
          </p:cNvPr>
          <p:cNvSpPr/>
          <p:nvPr/>
        </p:nvSpPr>
        <p:spPr>
          <a:xfrm>
            <a:off x="7487478" y="1292086"/>
            <a:ext cx="3311611" cy="1445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Paternal informed consent</a:t>
            </a:r>
          </a:p>
          <a:p>
            <a:pPr algn="ctr"/>
            <a:r>
              <a:rPr lang="en-US" dirty="0"/>
              <a:t>written with in person signature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E3424D-7C08-024D-9A14-39C8B1E7B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027583" cy="802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1DB709-2741-D849-9B56-9242CB4BC1CE}"/>
              </a:ext>
            </a:extLst>
          </p:cNvPr>
          <p:cNvSpPr txBox="1"/>
          <p:nvPr/>
        </p:nvSpPr>
        <p:spPr>
          <a:xfrm>
            <a:off x="2941982" y="139819"/>
            <a:ext cx="6036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Informed Consent in Intervention Group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3CB7DCBC-3417-9C4D-8D5A-5B4F8FAB70A1}"/>
              </a:ext>
            </a:extLst>
          </p:cNvPr>
          <p:cNvCxnSpPr>
            <a:cxnSpLocks/>
            <a:stCxn id="4" idx="2"/>
          </p:cNvCxnSpPr>
          <p:nvPr/>
        </p:nvCxnSpPr>
        <p:spPr>
          <a:xfrm rot="16200000" flipH="1">
            <a:off x="4380605" y="2090037"/>
            <a:ext cx="1461861" cy="267792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991FCAFE-D66A-684F-994F-B7BDCAB08ED1}"/>
              </a:ext>
            </a:extLst>
          </p:cNvPr>
          <p:cNvCxnSpPr>
            <a:cxnSpLocks/>
            <a:stCxn id="5" idx="2"/>
          </p:cNvCxnSpPr>
          <p:nvPr/>
        </p:nvCxnSpPr>
        <p:spPr>
          <a:xfrm rot="5400000">
            <a:off x="6956216" y="1972861"/>
            <a:ext cx="1422103" cy="295203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5E4F26-18E6-2942-8816-1673469673BC}"/>
              </a:ext>
            </a:extLst>
          </p:cNvPr>
          <p:cNvSpPr txBox="1"/>
          <p:nvPr/>
        </p:nvSpPr>
        <p:spPr>
          <a:xfrm>
            <a:off x="9725574" y="3264213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AA56FB-BACE-B446-9D9F-B465A2BE2E44}"/>
              </a:ext>
            </a:extLst>
          </p:cNvPr>
          <p:cNvSpPr txBox="1"/>
          <p:nvPr/>
        </p:nvSpPr>
        <p:spPr>
          <a:xfrm>
            <a:off x="2564117" y="3244333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56939F1-8336-D643-8E67-39A468E25E5A}"/>
              </a:ext>
            </a:extLst>
          </p:cNvPr>
          <p:cNvCxnSpPr/>
          <p:nvPr/>
        </p:nvCxnSpPr>
        <p:spPr>
          <a:xfrm>
            <a:off x="6331226" y="4159930"/>
            <a:ext cx="0" cy="889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1DB0D2A-B201-944A-9B8D-2A02466A778E}"/>
              </a:ext>
            </a:extLst>
          </p:cNvPr>
          <p:cNvSpPr/>
          <p:nvPr/>
        </p:nvSpPr>
        <p:spPr>
          <a:xfrm>
            <a:off x="4675420" y="5134773"/>
            <a:ext cx="3311611" cy="14457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 to enroll in RAFT</a:t>
            </a:r>
          </a:p>
          <a:p>
            <a:pPr algn="ctr"/>
            <a:r>
              <a:rPr lang="en-US" dirty="0"/>
              <a:t>Intervention Group</a:t>
            </a:r>
          </a:p>
        </p:txBody>
      </p:sp>
    </p:spTree>
    <p:extLst>
      <p:ext uri="{BB962C8B-B14F-4D97-AF65-F5344CB8AC3E}">
        <p14:creationId xmlns:p14="http://schemas.microsoft.com/office/powerpoint/2010/main" val="4080798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8292B8-52E3-164D-A04A-E0E11D6D732F}"/>
              </a:ext>
            </a:extLst>
          </p:cNvPr>
          <p:cNvSpPr/>
          <p:nvPr/>
        </p:nvSpPr>
        <p:spPr>
          <a:xfrm>
            <a:off x="2116767" y="1252329"/>
            <a:ext cx="3311611" cy="1445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Maternal Informed Consent</a:t>
            </a:r>
          </a:p>
          <a:p>
            <a:pPr algn="ctr"/>
            <a:r>
              <a:rPr lang="en-US" dirty="0"/>
              <a:t>written with in person signature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70FBA1-9DF1-A14E-B7F8-5FF014D203A6}"/>
              </a:ext>
            </a:extLst>
          </p:cNvPr>
          <p:cNvSpPr/>
          <p:nvPr/>
        </p:nvSpPr>
        <p:spPr>
          <a:xfrm>
            <a:off x="7487478" y="1292086"/>
            <a:ext cx="3311611" cy="1445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Paternal informed consent</a:t>
            </a:r>
          </a:p>
          <a:p>
            <a:pPr algn="ctr"/>
            <a:r>
              <a:rPr lang="en-US" dirty="0"/>
              <a:t>written with in person signature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E3424D-7C08-024D-9A14-39C8B1E7B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027583" cy="802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1DB709-2741-D849-9B56-9242CB4BC1CE}"/>
              </a:ext>
            </a:extLst>
          </p:cNvPr>
          <p:cNvSpPr txBox="1"/>
          <p:nvPr/>
        </p:nvSpPr>
        <p:spPr>
          <a:xfrm>
            <a:off x="2941982" y="139819"/>
            <a:ext cx="6036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Informed Consent in Intervention Group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3CB7DCBC-3417-9C4D-8D5A-5B4F8FAB70A1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95468" y="2109916"/>
            <a:ext cx="1461861" cy="267792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991FCAFE-D66A-684F-994F-B7BDCAB08ED1}"/>
              </a:ext>
            </a:extLst>
          </p:cNvPr>
          <p:cNvCxnSpPr>
            <a:cxnSpLocks/>
          </p:cNvCxnSpPr>
          <p:nvPr/>
        </p:nvCxnSpPr>
        <p:spPr>
          <a:xfrm rot="5400000">
            <a:off x="7085837" y="2119188"/>
            <a:ext cx="1422104" cy="269278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5E4F26-18E6-2942-8816-1673469673BC}"/>
              </a:ext>
            </a:extLst>
          </p:cNvPr>
          <p:cNvSpPr txBox="1"/>
          <p:nvPr/>
        </p:nvSpPr>
        <p:spPr>
          <a:xfrm>
            <a:off x="9725574" y="3264213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AA56FB-BACE-B446-9D9F-B465A2BE2E44}"/>
              </a:ext>
            </a:extLst>
          </p:cNvPr>
          <p:cNvSpPr txBox="1"/>
          <p:nvPr/>
        </p:nvSpPr>
        <p:spPr>
          <a:xfrm>
            <a:off x="2564117" y="3244333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56939F1-8336-D643-8E67-39A468E25E5A}"/>
              </a:ext>
            </a:extLst>
          </p:cNvPr>
          <p:cNvCxnSpPr/>
          <p:nvPr/>
        </p:nvCxnSpPr>
        <p:spPr>
          <a:xfrm>
            <a:off x="6456466" y="4176634"/>
            <a:ext cx="0" cy="889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1DB0D2A-B201-944A-9B8D-2A02466A778E}"/>
              </a:ext>
            </a:extLst>
          </p:cNvPr>
          <p:cNvSpPr/>
          <p:nvPr/>
        </p:nvSpPr>
        <p:spPr>
          <a:xfrm>
            <a:off x="4675420" y="5134773"/>
            <a:ext cx="3311611" cy="1445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CANNOT Enroll in RAFT</a:t>
            </a:r>
          </a:p>
          <a:p>
            <a:pPr algn="ctr"/>
            <a:r>
              <a:rPr lang="en-US" dirty="0"/>
              <a:t>Intervention Group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1F4366F-A404-9F43-A1E4-EF0EFFD2CEEA}"/>
              </a:ext>
            </a:extLst>
          </p:cNvPr>
          <p:cNvCxnSpPr/>
          <p:nvPr/>
        </p:nvCxnSpPr>
        <p:spPr>
          <a:xfrm>
            <a:off x="8204745" y="5976257"/>
            <a:ext cx="416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328BC24-42BD-A94B-B892-5EB5ADB904AC}"/>
              </a:ext>
            </a:extLst>
          </p:cNvPr>
          <p:cNvSpPr/>
          <p:nvPr/>
        </p:nvSpPr>
        <p:spPr>
          <a:xfrm>
            <a:off x="8862746" y="5431985"/>
            <a:ext cx="2504600" cy="930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 attempt recruitment into Expectant Management group</a:t>
            </a:r>
          </a:p>
        </p:txBody>
      </p:sp>
    </p:spTree>
    <p:extLst>
      <p:ext uri="{BB962C8B-B14F-4D97-AF65-F5344CB8AC3E}">
        <p14:creationId xmlns:p14="http://schemas.microsoft.com/office/powerpoint/2010/main" val="354650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8292B8-52E3-164D-A04A-E0E11D6D732F}"/>
              </a:ext>
            </a:extLst>
          </p:cNvPr>
          <p:cNvSpPr/>
          <p:nvPr/>
        </p:nvSpPr>
        <p:spPr>
          <a:xfrm>
            <a:off x="2116767" y="1252329"/>
            <a:ext cx="3311611" cy="1445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Maternal Informed Consent</a:t>
            </a:r>
          </a:p>
          <a:p>
            <a:pPr algn="ctr"/>
            <a:r>
              <a:rPr lang="en-US" dirty="0"/>
              <a:t>Written with in person signature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70FBA1-9DF1-A14E-B7F8-5FF014D203A6}"/>
              </a:ext>
            </a:extLst>
          </p:cNvPr>
          <p:cNvSpPr/>
          <p:nvPr/>
        </p:nvSpPr>
        <p:spPr>
          <a:xfrm>
            <a:off x="7487478" y="1292086"/>
            <a:ext cx="3311611" cy="1445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Paternal Informed Consent</a:t>
            </a:r>
          </a:p>
          <a:p>
            <a:pPr algn="ctr"/>
            <a:r>
              <a:rPr lang="en-US" dirty="0"/>
              <a:t>Written with in person signature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E3424D-7C08-024D-9A14-39C8B1E7B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027583" cy="802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1DB709-2741-D849-9B56-9242CB4BC1CE}"/>
              </a:ext>
            </a:extLst>
          </p:cNvPr>
          <p:cNvSpPr txBox="1"/>
          <p:nvPr/>
        </p:nvSpPr>
        <p:spPr>
          <a:xfrm>
            <a:off x="2941982" y="139819"/>
            <a:ext cx="6036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Informed Consent in Intervention Group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3CB7DCBC-3417-9C4D-8D5A-5B4F8FAB70A1}"/>
              </a:ext>
            </a:extLst>
          </p:cNvPr>
          <p:cNvCxnSpPr>
            <a:cxnSpLocks/>
            <a:stCxn id="4" idx="2"/>
          </p:cNvCxnSpPr>
          <p:nvPr/>
        </p:nvCxnSpPr>
        <p:spPr>
          <a:xfrm rot="16200000" flipH="1">
            <a:off x="4380605" y="2090037"/>
            <a:ext cx="1461861" cy="267792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991FCAFE-D66A-684F-994F-B7BDCAB08ED1}"/>
              </a:ext>
            </a:extLst>
          </p:cNvPr>
          <p:cNvCxnSpPr>
            <a:cxnSpLocks/>
            <a:stCxn id="5" idx="2"/>
          </p:cNvCxnSpPr>
          <p:nvPr/>
        </p:nvCxnSpPr>
        <p:spPr>
          <a:xfrm rot="5400000">
            <a:off x="7026204" y="2042849"/>
            <a:ext cx="1422103" cy="281205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5E4F26-18E6-2942-8816-1673469673BC}"/>
              </a:ext>
            </a:extLst>
          </p:cNvPr>
          <p:cNvSpPr txBox="1"/>
          <p:nvPr/>
        </p:nvSpPr>
        <p:spPr>
          <a:xfrm>
            <a:off x="9725574" y="3264213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AA56FB-BACE-B446-9D9F-B465A2BE2E44}"/>
              </a:ext>
            </a:extLst>
          </p:cNvPr>
          <p:cNvSpPr txBox="1"/>
          <p:nvPr/>
        </p:nvSpPr>
        <p:spPr>
          <a:xfrm>
            <a:off x="2564117" y="3244333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56939F1-8336-D643-8E67-39A468E25E5A}"/>
              </a:ext>
            </a:extLst>
          </p:cNvPr>
          <p:cNvCxnSpPr/>
          <p:nvPr/>
        </p:nvCxnSpPr>
        <p:spPr>
          <a:xfrm>
            <a:off x="6331226" y="4159930"/>
            <a:ext cx="0" cy="889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1DB0D2A-B201-944A-9B8D-2A02466A778E}"/>
              </a:ext>
            </a:extLst>
          </p:cNvPr>
          <p:cNvSpPr/>
          <p:nvPr/>
        </p:nvSpPr>
        <p:spPr>
          <a:xfrm>
            <a:off x="4675420" y="5134773"/>
            <a:ext cx="3311611" cy="1445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CANNOT enroll in RAFT</a:t>
            </a:r>
          </a:p>
          <a:p>
            <a:pPr algn="ctr"/>
            <a:r>
              <a:rPr lang="en-US" dirty="0"/>
              <a:t>Intervention Group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D47875F-CA7E-404A-9225-0A4764DDA769}"/>
              </a:ext>
            </a:extLst>
          </p:cNvPr>
          <p:cNvCxnSpPr/>
          <p:nvPr/>
        </p:nvCxnSpPr>
        <p:spPr>
          <a:xfrm>
            <a:off x="8204745" y="5976257"/>
            <a:ext cx="416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ABC043A-3EDD-9841-9AAA-4AF62CAFF305}"/>
              </a:ext>
            </a:extLst>
          </p:cNvPr>
          <p:cNvSpPr/>
          <p:nvPr/>
        </p:nvSpPr>
        <p:spPr>
          <a:xfrm>
            <a:off x="8862746" y="5431985"/>
            <a:ext cx="2504600" cy="930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 attempt recruitment into Expectant Management group</a:t>
            </a:r>
          </a:p>
        </p:txBody>
      </p:sp>
    </p:spTree>
    <p:extLst>
      <p:ext uri="{BB962C8B-B14F-4D97-AF65-F5344CB8AC3E}">
        <p14:creationId xmlns:p14="http://schemas.microsoft.com/office/powerpoint/2010/main" val="2878761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8292B8-52E3-164D-A04A-E0E11D6D732F}"/>
              </a:ext>
            </a:extLst>
          </p:cNvPr>
          <p:cNvSpPr/>
          <p:nvPr/>
        </p:nvSpPr>
        <p:spPr>
          <a:xfrm>
            <a:off x="2116767" y="1252329"/>
            <a:ext cx="3311611" cy="1445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Maternal Informed Consent</a:t>
            </a:r>
          </a:p>
          <a:p>
            <a:pPr algn="ctr"/>
            <a:r>
              <a:rPr lang="en-US" dirty="0"/>
              <a:t>Written with in person signature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70FBA1-9DF1-A14E-B7F8-5FF014D203A6}"/>
              </a:ext>
            </a:extLst>
          </p:cNvPr>
          <p:cNvSpPr/>
          <p:nvPr/>
        </p:nvSpPr>
        <p:spPr>
          <a:xfrm>
            <a:off x="7487478" y="1292086"/>
            <a:ext cx="3311611" cy="1445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Paternal Informed Consent</a:t>
            </a:r>
          </a:p>
          <a:p>
            <a:pPr algn="ctr"/>
            <a:r>
              <a:rPr lang="en-US" dirty="0"/>
              <a:t>Written with in person signature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E3424D-7C08-024D-9A14-39C8B1E7B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027583" cy="802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1DB709-2741-D849-9B56-9242CB4BC1CE}"/>
              </a:ext>
            </a:extLst>
          </p:cNvPr>
          <p:cNvSpPr txBox="1"/>
          <p:nvPr/>
        </p:nvSpPr>
        <p:spPr>
          <a:xfrm>
            <a:off x="3192353" y="45997"/>
            <a:ext cx="6036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Informed Consent in Intervention Group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3CB7DCBC-3417-9C4D-8D5A-5B4F8FAB70A1}"/>
              </a:ext>
            </a:extLst>
          </p:cNvPr>
          <p:cNvCxnSpPr>
            <a:cxnSpLocks/>
            <a:stCxn id="4" idx="2"/>
          </p:cNvCxnSpPr>
          <p:nvPr/>
        </p:nvCxnSpPr>
        <p:spPr>
          <a:xfrm rot="16200000" flipH="1">
            <a:off x="4380605" y="2090037"/>
            <a:ext cx="1461861" cy="267792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991FCAFE-D66A-684F-994F-B7BDCAB08ED1}"/>
              </a:ext>
            </a:extLst>
          </p:cNvPr>
          <p:cNvCxnSpPr>
            <a:cxnSpLocks/>
            <a:stCxn id="5" idx="2"/>
          </p:cNvCxnSpPr>
          <p:nvPr/>
        </p:nvCxnSpPr>
        <p:spPr>
          <a:xfrm rot="5400000">
            <a:off x="7026204" y="2042849"/>
            <a:ext cx="1422103" cy="281205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5E4F26-18E6-2942-8816-1673469673BC}"/>
              </a:ext>
            </a:extLst>
          </p:cNvPr>
          <p:cNvSpPr txBox="1"/>
          <p:nvPr/>
        </p:nvSpPr>
        <p:spPr>
          <a:xfrm>
            <a:off x="9450667" y="3275488"/>
            <a:ext cx="191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Seems unavailable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AA56FB-BACE-B446-9D9F-B465A2BE2E44}"/>
              </a:ext>
            </a:extLst>
          </p:cNvPr>
          <p:cNvSpPr txBox="1"/>
          <p:nvPr/>
        </p:nvSpPr>
        <p:spPr>
          <a:xfrm>
            <a:off x="2564117" y="3244333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56939F1-8336-D643-8E67-39A468E25E5A}"/>
              </a:ext>
            </a:extLst>
          </p:cNvPr>
          <p:cNvCxnSpPr/>
          <p:nvPr/>
        </p:nvCxnSpPr>
        <p:spPr>
          <a:xfrm>
            <a:off x="6331226" y="4159930"/>
            <a:ext cx="0" cy="889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1DB0D2A-B201-944A-9B8D-2A02466A778E}"/>
              </a:ext>
            </a:extLst>
          </p:cNvPr>
          <p:cNvSpPr/>
          <p:nvPr/>
        </p:nvSpPr>
        <p:spPr>
          <a:xfrm>
            <a:off x="4675420" y="5134773"/>
            <a:ext cx="3311611" cy="14457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NOT enroll in RAFT</a:t>
            </a:r>
          </a:p>
          <a:p>
            <a:pPr algn="ctr"/>
            <a:r>
              <a:rPr lang="en-US" dirty="0"/>
              <a:t>Intervention Group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D861E6-AC30-F44E-BC47-E275EF155DDB}"/>
              </a:ext>
            </a:extLst>
          </p:cNvPr>
          <p:cNvCxnSpPr/>
          <p:nvPr/>
        </p:nvCxnSpPr>
        <p:spPr>
          <a:xfrm>
            <a:off x="8204745" y="5976257"/>
            <a:ext cx="416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BE7F056-4190-D744-872B-181A82563938}"/>
              </a:ext>
            </a:extLst>
          </p:cNvPr>
          <p:cNvSpPr/>
          <p:nvPr/>
        </p:nvSpPr>
        <p:spPr>
          <a:xfrm>
            <a:off x="8862746" y="5134772"/>
            <a:ext cx="2504600" cy="1445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Call Lead PI ASAP</a:t>
            </a:r>
          </a:p>
          <a:p>
            <a:pPr algn="ctr"/>
            <a:r>
              <a:rPr lang="en-US" sz="1400" dirty="0" smtClean="0"/>
              <a:t>Dr. Atkinson @</a:t>
            </a:r>
            <a:r>
              <a:rPr lang="en-US" sz="1400" dirty="0" smtClean="0"/>
              <a:t> 443-540-5545</a:t>
            </a:r>
          </a:p>
          <a:p>
            <a:pPr algn="ctr"/>
            <a:r>
              <a:rPr lang="en-US" sz="1400" dirty="0" smtClean="0"/>
              <a:t>Dr. Miller @ 410-502-6561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59824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151</Words>
  <Application>Microsoft Office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jelin</dc:creator>
  <cp:lastModifiedBy>Ying Wang</cp:lastModifiedBy>
  <cp:revision>7</cp:revision>
  <dcterms:created xsi:type="dcterms:W3CDTF">2020-09-14T13:18:01Z</dcterms:created>
  <dcterms:modified xsi:type="dcterms:W3CDTF">2021-07-07T17:24:33Z</dcterms:modified>
</cp:coreProperties>
</file>