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44" r:id="rId3"/>
    <p:sldId id="345" r:id="rId4"/>
    <p:sldId id="257" r:id="rId5"/>
    <p:sldId id="347" r:id="rId6"/>
    <p:sldId id="348" r:id="rId7"/>
    <p:sldId id="259" r:id="rId8"/>
    <p:sldId id="349" r:id="rId9"/>
    <p:sldId id="352" r:id="rId10"/>
    <p:sldId id="359" r:id="rId11"/>
    <p:sldId id="350" r:id="rId12"/>
    <p:sldId id="351" r:id="rId13"/>
    <p:sldId id="258" r:id="rId14"/>
    <p:sldId id="356" r:id="rId15"/>
    <p:sldId id="354" r:id="rId16"/>
    <p:sldId id="353" r:id="rId17"/>
    <p:sldId id="355" r:id="rId18"/>
    <p:sldId id="357" r:id="rId19"/>
    <p:sldId id="267" r:id="rId20"/>
    <p:sldId id="329" r:id="rId21"/>
    <p:sldId id="341" r:id="rId22"/>
    <p:sldId id="346" r:id="rId23"/>
    <p:sldId id="342" r:id="rId24"/>
    <p:sldId id="343" r:id="rId25"/>
    <p:sldId id="3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9095"/>
    <p:restoredTop sz="65786"/>
  </p:normalViewPr>
  <p:slideViewPr>
    <p:cSldViewPr snapToGrid="0" snapToObjects="1">
      <p:cViewPr>
        <p:scale>
          <a:sx n="104" d="100"/>
          <a:sy n="104" d="100"/>
        </p:scale>
        <p:origin x="-1824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0C0F9-8338-6046-8A96-F22CC97D982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D2E41-1A30-9C4A-A5B2-1E49841A6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3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Assessments noted below should be obtained in 2 states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rest (baseline) with the mother in room air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maternal hyperoxygenation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Hyperoxia is achieved by administration of 100% FiO2 via non-rebreather at 8L/min to the mother 10 minutes prior to the initiation of imaging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notes: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 must be labeled on-screen as: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“Rest”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“Hyperoxia”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measurements will be made by the core lab.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Onscreen measurements are discouraged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should be acquired: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pulmonary artery spectral Doppler sample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pulmonary artery should be samples at two points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1: Distal to the PA bifurcation but proximal to RPA entrance into the lung parenchyma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2: At the proximal portion of the RPA as it enters the lung parenchyma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Full-screen color Doppler images demonstrating the cursor position/sample volume for each spectral Doppler sample should be obtained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Aortic valve spectral Doppler sample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 valve spectral Doppler sample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pulmonary vein spectral Doppler sample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Umbilical artery Doppler at cord insertion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Umbilical vein doppler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Middle cerebral artery Doppler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Ductus venosus Doppler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and left ventricular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D2E41-1A30-9C4A-A5B2-1E49841A6B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2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CB6FA-AC0A-6B4F-A77B-5C729322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5DBB40-E541-C847-95AA-C7CE00A3A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EA3B3-817C-2A4D-8D23-B4A8441B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BF3D6-B08A-DE47-885F-445F6592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FC5EE-8AB1-5945-B0A3-CFB4F77B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4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A019-B2BB-5842-BF6F-9BA5E25C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7DD72-C354-5947-B7AC-3E2981CD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D7D55-F33F-F14B-BAB1-8CA248CE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41882-314A-2444-BE4C-AEA1250C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AF531-CB10-494F-8898-F5CBE769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9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67EB8-CDEF-194A-8A74-8C889D66C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3EA32-6570-294B-8E4C-E95D18D2C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016BE-E273-4343-BF27-43BB8C65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ECA4B-BA92-3D40-BA35-EAE155B4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740F7-0920-DB46-9EA1-03AFADB1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15D6-2A18-9940-BBB3-331130C9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5CEE9-82D4-524B-956F-BC4796694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C1BCB-C2EC-6347-B3DC-5A4BAFED0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125ED-F838-C546-9AD6-7281810C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B6F3D-91C0-8542-A843-ED0A298D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1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EF28A-18B3-F24E-B89B-26DD40A50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6A993-2869-2F4F-A510-5AEE2335C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5117D-03BD-914A-956D-C7006389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7527A-0B4F-D949-80A9-B45E108C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7A63-737F-A74D-A929-A82A5CD1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3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1C9EE-4169-1F46-A1CC-3C7CD36D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B8055-E760-9A4C-BACC-C2877EE1B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48202-0D71-EF47-A45F-36E1C602B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A45EE-16DE-3A4D-8479-A2EB60CF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10A20-C73C-3742-B4B6-02B5B71DE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2B6A1-C59A-5245-8CB3-2E22A92A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3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A7A7-D870-3441-9166-4CD730A7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A837D-E46C-F24D-8F41-D08E8BF7A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3AD2A-389B-434C-90C6-5A15F83AB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5642C-B903-704F-8877-BB25D8036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28671-1651-6B41-914B-2C6BFC30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588027-7176-0548-B56E-FD0A3B8BA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DC357-636C-CD4C-AE09-161A191A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CF29A-0BB8-FE49-8BC3-5CFF39A3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2713-3330-F344-B1DA-3CAABCF0D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2DB01-F90D-C44F-8AE5-0EF9FDC10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A37B1-BC95-694D-B2BB-FE55AC8B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0AA33-DB8A-8F4B-AD7C-E6C97AC7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9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AD98FB-7BA9-D144-AB4D-AF63191E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C6072-C664-4441-A506-A47FD50B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9F109-F016-534A-A9EE-BEB17EC66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6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80F6-5DA3-FF4B-A065-2F054EB9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90E4-7847-F14E-AC79-BAE24116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CDDDD-3566-724B-84BC-B698CB9FD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08F74-9C69-F745-9FD2-70E8561A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53F7-BA4D-7E45-A709-F63CD613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B53CE-EA90-C248-8BA7-61B465EA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4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78F5-A6B3-7240-95C6-79851484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C93C40-54D5-F54B-93C2-ECD136A89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ED817-B2C0-224D-ABD0-DEB670C58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11698-6D76-9441-80B6-E0E8ADF0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50D84-8296-F34A-B6EA-494FB5224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767-353B-3342-98CF-D9616931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69FA-26F2-7441-B76F-14BD0DFC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33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3ECC2A-F67E-5746-97BE-FA90529D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D1ECE-620F-B346-AFF4-F1F3E0B5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B3091-375C-1549-9E6C-06DE79A0E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D241-4469-0B44-9714-01D91513D6D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7D78A-DB50-6A44-B032-9E1797784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7EB8E5D-5FA8-7A41-BD15-D4C122E1042D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" y="5967730"/>
            <a:ext cx="1940560" cy="777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81B731-733A-1347-B256-C5503872A947}"/>
              </a:ext>
            </a:extLst>
          </p:cNvPr>
          <p:cNvSpPr/>
          <p:nvPr userDrawn="1"/>
        </p:nvSpPr>
        <p:spPr>
          <a:xfrm>
            <a:off x="9532021" y="6375638"/>
            <a:ext cx="1840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Au: Moon-Grady, AJ</a:t>
            </a:r>
          </a:p>
        </p:txBody>
      </p:sp>
    </p:spTree>
    <p:extLst>
      <p:ext uri="{BB962C8B-B14F-4D97-AF65-F5344CB8AC3E}">
        <p14:creationId xmlns:p14="http://schemas.microsoft.com/office/powerpoint/2010/main" val="193617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7.m4v"/><Relationship Id="rId7" Type="http://schemas.openxmlformats.org/officeDocument/2006/relationships/image" Target="../media/image20.png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4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9.m4v"/><Relationship Id="rId7" Type="http://schemas.openxmlformats.org/officeDocument/2006/relationships/image" Target="../media/image22.png"/><Relationship Id="rId2" Type="http://schemas.openxmlformats.org/officeDocument/2006/relationships/video" Target="../media/media8.m4v"/><Relationship Id="rId1" Type="http://schemas.microsoft.com/office/2007/relationships/media" Target="../media/media8.m4v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4v"/><Relationship Id="rId9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4v"/><Relationship Id="rId1" Type="http://schemas.microsoft.com/office/2007/relationships/media" Target="../media/media10.m4v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Anita.moongrady@ucsf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15054-390C-EA44-A348-D62409371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RAFT Echo Protocol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EB184-1D42-1240-A7B9-93EA41451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Ver 07.27.2020</a:t>
            </a:r>
          </a:p>
        </p:txBody>
      </p:sp>
    </p:spTree>
    <p:extLst>
      <p:ext uri="{BB962C8B-B14F-4D97-AF65-F5344CB8AC3E}">
        <p14:creationId xmlns:p14="http://schemas.microsoft.com/office/powerpoint/2010/main" val="5367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1D0F-7B15-F44C-B8FD-BA65F0A5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(2D) images of the following vessels/valves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ACE0-CE4A-FD4D-9823-BBF792C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452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 Pulmonary valve (PV) short-axis</a:t>
            </a:r>
          </a:p>
          <a:p>
            <a:pPr marL="0" indent="0">
              <a:buNone/>
            </a:pPr>
            <a:r>
              <a:rPr lang="en-US" dirty="0"/>
              <a:t>2.  Aortic valve (AV) long-axis</a:t>
            </a:r>
          </a:p>
          <a:p>
            <a:pPr marL="0" indent="0">
              <a:buNone/>
            </a:pPr>
            <a:r>
              <a:rPr lang="en-US" dirty="0"/>
              <a:t>3.  Mitral valve (MV) 4-chamber</a:t>
            </a:r>
          </a:p>
          <a:p>
            <a:pPr marL="0" indent="0">
              <a:buNone/>
            </a:pPr>
            <a:r>
              <a:rPr lang="en-US" dirty="0"/>
              <a:t>4.  Tricuspid valve (TV) 4-chamber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5.  Branch pulmonary arteries, left and right</a:t>
            </a:r>
          </a:p>
          <a:p>
            <a:pPr marL="0" indent="0">
              <a:buNone/>
            </a:pPr>
            <a:r>
              <a:rPr lang="en-US" dirty="0"/>
              <a:t>6.  *#TAPSE</a:t>
            </a:r>
          </a:p>
          <a:p>
            <a:pPr marL="0" indent="0">
              <a:buNone/>
            </a:pPr>
            <a:r>
              <a:rPr lang="en-US" dirty="0"/>
              <a:t>7.  Short-axis cine clip of ventricles at LV pap muscles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080 Hitachi branch PAs.m4v">
            <a:hlinkClick r:id="" action="ppaction://media"/>
            <a:extLst>
              <a:ext uri="{FF2B5EF4-FFF2-40B4-BE49-F238E27FC236}">
                <a16:creationId xmlns:a16="http://schemas.microsoft.com/office/drawing/2014/main" id="{92BE2ED5-6F93-6A4D-B747-BFAA6CBC1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550" t="10802" r="15037" b="15050"/>
          <a:stretch/>
        </p:blipFill>
        <p:spPr>
          <a:xfrm>
            <a:off x="6966829" y="2023416"/>
            <a:ext cx="4961181" cy="415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1D0F-7B15-F44C-B8FD-BA65F0A5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(2D) images of the following vessels/valves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ACE0-CE4A-FD4D-9823-BBF792C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452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 Pulmonary valve (PV) short-axis</a:t>
            </a:r>
          </a:p>
          <a:p>
            <a:pPr marL="0" indent="0">
              <a:buNone/>
            </a:pPr>
            <a:r>
              <a:rPr lang="en-US" dirty="0"/>
              <a:t>2.  Aortic valve (AV) long-axis</a:t>
            </a:r>
          </a:p>
          <a:p>
            <a:pPr marL="0" indent="0">
              <a:buNone/>
            </a:pPr>
            <a:r>
              <a:rPr lang="en-US" dirty="0"/>
              <a:t>3.  Mitral valve (MV) 4-chamber</a:t>
            </a:r>
          </a:p>
          <a:p>
            <a:pPr marL="0" indent="0">
              <a:buNone/>
            </a:pPr>
            <a:r>
              <a:rPr lang="en-US" dirty="0"/>
              <a:t>4.  Tricuspid valve (TV) 4-chamber</a:t>
            </a:r>
          </a:p>
          <a:p>
            <a:pPr marL="0" indent="0">
              <a:buNone/>
            </a:pPr>
            <a:r>
              <a:rPr lang="en-US" dirty="0"/>
              <a:t>5.  Branch pulmonary arteries, left and right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6.  *#TAPSE</a:t>
            </a:r>
          </a:p>
          <a:p>
            <a:pPr marL="0" indent="0">
              <a:buNone/>
            </a:pPr>
            <a:r>
              <a:rPr lang="en-US" dirty="0"/>
              <a:t>7.  Short-axis cine clip of ventricles at LV pap muscles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FE967-071D-9048-BC1C-2F0457701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054" y="2279139"/>
            <a:ext cx="4975946" cy="38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1D0F-7B15-F44C-B8FD-BA65F0A5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(2D) images of the following vessels/valves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ACE0-CE4A-FD4D-9823-BBF792C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452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 Pulmonary valve (PV) short-axis</a:t>
            </a:r>
          </a:p>
          <a:p>
            <a:pPr marL="0" indent="0">
              <a:buNone/>
            </a:pPr>
            <a:r>
              <a:rPr lang="en-US" dirty="0"/>
              <a:t>2.  Aortic valve (AV) long-axis</a:t>
            </a:r>
          </a:p>
          <a:p>
            <a:pPr marL="0" indent="0">
              <a:buNone/>
            </a:pPr>
            <a:r>
              <a:rPr lang="en-US" dirty="0"/>
              <a:t>3.  Mitral valve (MV) 4-chamber</a:t>
            </a:r>
          </a:p>
          <a:p>
            <a:pPr marL="0" indent="0">
              <a:buNone/>
            </a:pPr>
            <a:r>
              <a:rPr lang="en-US" dirty="0"/>
              <a:t>4.  Tricuspid valve (TV) 4-chamber</a:t>
            </a:r>
          </a:p>
          <a:p>
            <a:pPr marL="0" indent="0">
              <a:buNone/>
            </a:pPr>
            <a:r>
              <a:rPr lang="en-US" dirty="0"/>
              <a:t>5.  Branch pulmonary arteries, left and right</a:t>
            </a:r>
          </a:p>
          <a:p>
            <a:pPr marL="0" indent="0">
              <a:buNone/>
            </a:pPr>
            <a:r>
              <a:rPr lang="en-US" dirty="0"/>
              <a:t>6.  *#TAPSE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7.  Short-axis cine clip of ventricles at LV pap muscles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080 Hitachi sag ventricles.m4v">
            <a:hlinkClick r:id="" action="ppaction://media"/>
            <a:extLst>
              <a:ext uri="{FF2B5EF4-FFF2-40B4-BE49-F238E27FC236}">
                <a16:creationId xmlns:a16="http://schemas.microsoft.com/office/drawing/2014/main" id="{D8783810-C597-0042-B202-827DF3617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522" t="3078" r="12272" b="16081"/>
          <a:stretch/>
        </p:blipFill>
        <p:spPr>
          <a:xfrm>
            <a:off x="7082725" y="1939065"/>
            <a:ext cx="4993700" cy="42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31ECB-50F4-A243-8BB8-D539C973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Doppler trace of the following vessels/valves (at least 3 beats, during fetal apnea):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4FB4-D2EB-F143-ADE4-FCC8E892F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4452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C00000"/>
                </a:solidFill>
              </a:rPr>
              <a:t>1. *Umbilical artery (UA) at the cord insertion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C00000"/>
                </a:solidFill>
              </a:rPr>
              <a:t>2. *Umbilical vein (UV) at the cord insertion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C00000"/>
                </a:solidFill>
              </a:rPr>
              <a:t>3. *Middle cerebral artery (MCA) up side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C00000"/>
                </a:solidFill>
              </a:rPr>
              <a:t>4. *Ductus venosus (DV)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5. *Tricuspid and mitral valve inflow (and TR if present)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6. *Pulmonary valve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7. *Aortic valve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8. *LV-</a:t>
            </a:r>
            <a:r>
              <a:rPr lang="en-US" sz="1800" dirty="0" err="1"/>
              <a:t>Ao</a:t>
            </a:r>
            <a:r>
              <a:rPr lang="en-US" sz="1800" dirty="0"/>
              <a:t> Doppler with valve clicks visible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9. *branch pulmonary artery (same vessel for baseline and MH)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10.*#Ductus arteriosus distal at aortic end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11.*Pulmonary veins (one from each side)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4075C-4D87-164C-8929-E71DF56D0244}"/>
              </a:ext>
            </a:extLst>
          </p:cNvPr>
          <p:cNvSpPr txBox="1"/>
          <p:nvPr/>
        </p:nvSpPr>
        <p:spPr>
          <a:xfrm>
            <a:off x="2446336" y="6253291"/>
            <a:ext cx="390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repeated during MH(*) and recovery(#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6EA09-3A12-5540-8ECC-CAE58F1F9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01" y="4263164"/>
            <a:ext cx="2680461" cy="2435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C1BCA-4028-7E4B-8F3E-B766E3DA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248" y="2715056"/>
            <a:ext cx="3111752" cy="24375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26E298-2AC7-7B43-9AD7-01493E9AB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110" y="1690688"/>
            <a:ext cx="3111752" cy="24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31ECB-50F4-A243-8BB8-D539C973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Doppler trace of the following vessels/valves (at least 3 beats, during fetal apnea):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4FB4-D2EB-F143-ADE4-FCC8E892F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4452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1. *Umbilical artery (UA) at the cord insertion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2. *Umbilical vein (UV) at the cord insertion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3. *Middle cerebral artery (MCA) up side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4. *Ductus venosus (DV)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C00000"/>
                </a:solidFill>
              </a:rPr>
              <a:t>5. *Tricuspid and mitral valve inflow (and TR if present)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C00000"/>
                </a:solidFill>
              </a:rPr>
              <a:t>6. *Pulmonary valve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C00000"/>
                </a:solidFill>
              </a:rPr>
              <a:t>7. *Aortic valve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C00000"/>
                </a:solidFill>
              </a:rPr>
              <a:t>8. *LV-</a:t>
            </a:r>
            <a:r>
              <a:rPr lang="en-US" sz="1800" dirty="0" err="1">
                <a:solidFill>
                  <a:srgbClr val="C00000"/>
                </a:solidFill>
              </a:rPr>
              <a:t>Ao</a:t>
            </a:r>
            <a:r>
              <a:rPr lang="en-US" sz="1800" dirty="0">
                <a:solidFill>
                  <a:srgbClr val="C00000"/>
                </a:solidFill>
              </a:rPr>
              <a:t> Doppler with valve clicks visible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9. *branch pulmonary artery (same vessel for baseline and MH)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C00000"/>
                </a:solidFill>
              </a:rPr>
              <a:t>10.*#Ductus arteriosus distal at aortic end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11.*Pulmonary veins (one from each side)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0101E-6C39-A84F-B633-8A5FA8F29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151" y="4001294"/>
            <a:ext cx="2410271" cy="2190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620C4-0110-C043-AC99-1AB16121B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842" y="1669435"/>
            <a:ext cx="2442529" cy="22195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023031-4A73-424E-B9C6-D878978F6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717" y="1690688"/>
            <a:ext cx="2806366" cy="2198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E3C702-CF99-2548-BABD-C86C6DAD8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485" y="4001293"/>
            <a:ext cx="2522597" cy="2175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6DB636-53F2-9842-977F-CEB065388918}"/>
              </a:ext>
            </a:extLst>
          </p:cNvPr>
          <p:cNvSpPr txBox="1"/>
          <p:nvPr/>
        </p:nvSpPr>
        <p:spPr>
          <a:xfrm>
            <a:off x="2446336" y="6253291"/>
            <a:ext cx="390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repeated during MH(*) and recovery(#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9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E1EF-2CEC-6345-90B3-93C59E76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artery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2068B-EBC9-684B-BD86-06E33B3BD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02803" cy="4351338"/>
          </a:xfrm>
        </p:spPr>
        <p:txBody>
          <a:bodyPr/>
          <a:lstStyle/>
          <a:p>
            <a:r>
              <a:rPr lang="en-US" dirty="0"/>
              <a:t>Diameter</a:t>
            </a:r>
          </a:p>
          <a:p>
            <a:r>
              <a:rPr lang="en-US" dirty="0"/>
              <a:t>Color flow</a:t>
            </a:r>
          </a:p>
          <a:p>
            <a:r>
              <a:rPr lang="en-US" dirty="0"/>
              <a:t>Branch PA Doppler</a:t>
            </a:r>
          </a:p>
          <a:p>
            <a:r>
              <a:rPr lang="en-US" dirty="0"/>
              <a:t>Pulmonary venous Doppler</a:t>
            </a:r>
          </a:p>
          <a:p>
            <a:r>
              <a:rPr lang="en-US" dirty="0"/>
              <a:t>Change in pulsatility with MH</a:t>
            </a:r>
          </a:p>
        </p:txBody>
      </p:sp>
      <p:pic>
        <p:nvPicPr>
          <p:cNvPr id="6" name="080 Hitachi branch PAs col2.m4v">
            <a:hlinkClick r:id="" action="ppaction://media"/>
            <a:extLst>
              <a:ext uri="{FF2B5EF4-FFF2-40B4-BE49-F238E27FC236}">
                <a16:creationId xmlns:a16="http://schemas.microsoft.com/office/drawing/2014/main" id="{E5B8A512-7324-A54F-B674-79A3AF3C3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287" t="9258" r="15774" b="16853"/>
          <a:stretch/>
        </p:blipFill>
        <p:spPr>
          <a:xfrm>
            <a:off x="614766" y="1333540"/>
            <a:ext cx="5207431" cy="4448015"/>
          </a:xfrm>
          <a:prstGeom prst="rect">
            <a:avLst/>
          </a:prstGeom>
        </p:spPr>
      </p:pic>
      <p:pic>
        <p:nvPicPr>
          <p:cNvPr id="7" name="080 Hitachi branch PAs col1.m4v">
            <a:hlinkClick r:id="" action="ppaction://media"/>
            <a:extLst>
              <a:ext uri="{FF2B5EF4-FFF2-40B4-BE49-F238E27FC236}">
                <a16:creationId xmlns:a16="http://schemas.microsoft.com/office/drawing/2014/main" id="{BF2FDB44-A7B3-F543-AA9B-2F269421F3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2288" t="9258" r="15774" b="16853"/>
          <a:stretch>
            <a:fillRect/>
          </a:stretch>
        </p:blipFill>
        <p:spPr>
          <a:xfrm>
            <a:off x="6369803" y="1333540"/>
            <a:ext cx="5207431" cy="44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E1EF-2CEC-6345-90B3-93C59E76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artery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2068B-EBC9-684B-BD86-06E33B3BD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02803" cy="43513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Diameter</a:t>
            </a:r>
          </a:p>
          <a:p>
            <a:r>
              <a:rPr lang="en-US" dirty="0">
                <a:solidFill>
                  <a:srgbClr val="C00000"/>
                </a:solidFill>
              </a:rPr>
              <a:t>Color flow</a:t>
            </a:r>
          </a:p>
          <a:p>
            <a:r>
              <a:rPr lang="en-US" dirty="0">
                <a:solidFill>
                  <a:srgbClr val="C00000"/>
                </a:solidFill>
              </a:rPr>
              <a:t>Branch PA Doppler</a:t>
            </a:r>
          </a:p>
          <a:p>
            <a:r>
              <a:rPr lang="en-US" dirty="0"/>
              <a:t>Pulmonary venous Doppler</a:t>
            </a:r>
          </a:p>
          <a:p>
            <a:r>
              <a:rPr lang="en-US" dirty="0"/>
              <a:t>Change in pulsatility with MH</a:t>
            </a:r>
          </a:p>
        </p:txBody>
      </p:sp>
      <p:pic>
        <p:nvPicPr>
          <p:cNvPr id="4" name="080 Hitachi branch PAs col2cursor2.m4v">
            <a:hlinkClick r:id="" action="ppaction://media"/>
            <a:extLst>
              <a:ext uri="{FF2B5EF4-FFF2-40B4-BE49-F238E27FC236}">
                <a16:creationId xmlns:a16="http://schemas.microsoft.com/office/drawing/2014/main" id="{3F76155D-8E2E-D64E-8ABB-AB341C992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339" t="4881" r="14852" b="10416"/>
          <a:stretch>
            <a:fillRect/>
          </a:stretch>
        </p:blipFill>
        <p:spPr>
          <a:xfrm>
            <a:off x="5500430" y="1272849"/>
            <a:ext cx="3051543" cy="2812205"/>
          </a:xfrm>
          <a:prstGeom prst="rect">
            <a:avLst/>
          </a:prstGeom>
        </p:spPr>
      </p:pic>
      <p:pic>
        <p:nvPicPr>
          <p:cNvPr id="5" name="080 Hitachi branch PAs col2cursor.m4v">
            <a:hlinkClick r:id="" action="ppaction://media"/>
            <a:extLst>
              <a:ext uri="{FF2B5EF4-FFF2-40B4-BE49-F238E27FC236}">
                <a16:creationId xmlns:a16="http://schemas.microsoft.com/office/drawing/2014/main" id="{35F8D940-7480-E34D-AF99-17E3096D9E4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9338" t="4881" r="14852" b="10416"/>
          <a:stretch>
            <a:fillRect/>
          </a:stretch>
        </p:blipFill>
        <p:spPr>
          <a:xfrm>
            <a:off x="8714981" y="535905"/>
            <a:ext cx="3079230" cy="2837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D2C22-B7B7-754B-BCA2-AF37F0C34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430" y="3930020"/>
            <a:ext cx="3051543" cy="2772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75806-86D7-0C4B-8502-566AE8430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4981" y="3373625"/>
            <a:ext cx="3079231" cy="27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6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E1EF-2CEC-6345-90B3-93C59E76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artery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2068B-EBC9-684B-BD86-06E33B3BD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02803" cy="4351338"/>
          </a:xfrm>
        </p:spPr>
        <p:txBody>
          <a:bodyPr/>
          <a:lstStyle/>
          <a:p>
            <a:r>
              <a:rPr lang="en-US" dirty="0"/>
              <a:t>Diameter</a:t>
            </a:r>
          </a:p>
          <a:p>
            <a:r>
              <a:rPr lang="en-US" dirty="0"/>
              <a:t>Color flow</a:t>
            </a:r>
          </a:p>
          <a:p>
            <a:r>
              <a:rPr lang="en-US" dirty="0"/>
              <a:t>Branch PA Doppler</a:t>
            </a:r>
          </a:p>
          <a:p>
            <a:r>
              <a:rPr lang="en-US" dirty="0">
                <a:solidFill>
                  <a:srgbClr val="C00000"/>
                </a:solidFill>
              </a:rPr>
              <a:t>Pulmonary venous Doppler</a:t>
            </a:r>
          </a:p>
          <a:p>
            <a:r>
              <a:rPr lang="en-US" dirty="0"/>
              <a:t>Change in pulsatility with MH</a:t>
            </a:r>
          </a:p>
        </p:txBody>
      </p:sp>
      <p:pic>
        <p:nvPicPr>
          <p:cNvPr id="6" name="080 Hitachi axial pvs col.m4v">
            <a:hlinkClick r:id="" action="ppaction://media"/>
            <a:extLst>
              <a:ext uri="{FF2B5EF4-FFF2-40B4-BE49-F238E27FC236}">
                <a16:creationId xmlns:a16="http://schemas.microsoft.com/office/drawing/2014/main" id="{72F584DD-BA1F-8A4C-9F05-2AAAACAC1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155" t="10545" r="18723" b="11703"/>
          <a:stretch>
            <a:fillRect/>
          </a:stretch>
        </p:blipFill>
        <p:spPr>
          <a:xfrm>
            <a:off x="5889356" y="1496475"/>
            <a:ext cx="5222930" cy="4680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60767-DB54-2C4B-8718-75904C7173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957" y="4642631"/>
            <a:ext cx="3980086" cy="204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E1EF-2CEC-6345-90B3-93C59E76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artery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2068B-EBC9-684B-BD86-06E33B3BD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02803" cy="4351338"/>
          </a:xfrm>
        </p:spPr>
        <p:txBody>
          <a:bodyPr/>
          <a:lstStyle/>
          <a:p>
            <a:r>
              <a:rPr lang="en-US" dirty="0"/>
              <a:t>Diameter</a:t>
            </a:r>
          </a:p>
          <a:p>
            <a:r>
              <a:rPr lang="en-US" dirty="0"/>
              <a:t>Color flow</a:t>
            </a:r>
          </a:p>
          <a:p>
            <a:r>
              <a:rPr lang="en-US" dirty="0"/>
              <a:t>Branch PA Doppler</a:t>
            </a:r>
          </a:p>
          <a:p>
            <a:r>
              <a:rPr lang="en-US" dirty="0"/>
              <a:t>Pulmonary venous Doppler</a:t>
            </a:r>
          </a:p>
          <a:p>
            <a:r>
              <a:rPr lang="en-US" dirty="0">
                <a:solidFill>
                  <a:srgbClr val="C00000"/>
                </a:solidFill>
              </a:rPr>
              <a:t>Change in pulsatility with MH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E5679E-98B1-1A48-9A4A-6A29634D5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9601" y="1488509"/>
            <a:ext cx="4134222" cy="3238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6DE74-5762-B544-AB06-D7BA9495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424" y="3290187"/>
            <a:ext cx="4382394" cy="34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21589" y="193139"/>
            <a:ext cx="8940800" cy="98742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200" dirty="0"/>
              <a:t>Please use the “peak” or middle of click method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386" y="1105174"/>
            <a:ext cx="2655482" cy="490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1" y="6172200"/>
            <a:ext cx="417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Meriki</a:t>
            </a:r>
            <a:r>
              <a:rPr lang="en-US" dirty="0"/>
              <a:t>, Fetal </a:t>
            </a:r>
            <a:r>
              <a:rPr lang="en-US" dirty="0" err="1"/>
              <a:t>Diagn</a:t>
            </a:r>
            <a:r>
              <a:rPr lang="en-US" dirty="0"/>
              <a:t> </a:t>
            </a:r>
            <a:r>
              <a:rPr lang="en-US" dirty="0" err="1"/>
              <a:t>Ther</a:t>
            </a:r>
            <a:r>
              <a:rPr lang="en-US" dirty="0"/>
              <a:t> 2014;36:272–281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69A8F-AC62-DB4D-B9E7-C5EABD1F9F23}"/>
              </a:ext>
            </a:extLst>
          </p:cNvPr>
          <p:cNvSpPr txBox="1"/>
          <p:nvPr/>
        </p:nvSpPr>
        <p:spPr>
          <a:xfrm>
            <a:off x="7391948" y="1960558"/>
            <a:ext cx="225459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Time between inflows</a:t>
            </a:r>
          </a:p>
          <a:p>
            <a:r>
              <a:rPr lang="en-US" dirty="0">
                <a:solidFill>
                  <a:srgbClr val="92D050"/>
                </a:solidFill>
              </a:rPr>
              <a:t>Inflow duration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C50B3-B36D-E64E-B45B-AC3A096CC161}"/>
              </a:ext>
            </a:extLst>
          </p:cNvPr>
          <p:cNvSpPr txBox="1"/>
          <p:nvPr/>
        </p:nvSpPr>
        <p:spPr>
          <a:xfrm>
            <a:off x="7477468" y="4546783"/>
            <a:ext cx="142058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Ejection 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0EC7E3-F3F4-FA47-B86C-F6675A47F624}"/>
              </a:ext>
            </a:extLst>
          </p:cNvPr>
          <p:cNvCxnSpPr/>
          <p:nvPr/>
        </p:nvCxnSpPr>
        <p:spPr>
          <a:xfrm>
            <a:off x="6326246" y="2138456"/>
            <a:ext cx="565743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A261E1-1F8E-BF4A-85B0-20640D89AF44}"/>
              </a:ext>
            </a:extLst>
          </p:cNvPr>
          <p:cNvCxnSpPr/>
          <p:nvPr/>
        </p:nvCxnSpPr>
        <p:spPr>
          <a:xfrm>
            <a:off x="5398689" y="2697151"/>
            <a:ext cx="9275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EFE776-C607-0C40-9B33-8247BF88DEC7}"/>
              </a:ext>
            </a:extLst>
          </p:cNvPr>
          <p:cNvCxnSpPr>
            <a:cxnSpLocks/>
          </p:cNvCxnSpPr>
          <p:nvPr/>
        </p:nvCxnSpPr>
        <p:spPr>
          <a:xfrm>
            <a:off x="5279729" y="5244566"/>
            <a:ext cx="62439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46D07D-1B0B-B84A-957F-E98B450EFC40}"/>
              </a:ext>
            </a:extLst>
          </p:cNvPr>
          <p:cNvSpPr txBox="1"/>
          <p:nvPr/>
        </p:nvSpPr>
        <p:spPr>
          <a:xfrm>
            <a:off x="360124" y="1452727"/>
            <a:ext cx="339412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Dopplers for time interval measurement, RV and LV</a:t>
            </a:r>
          </a:p>
        </p:txBody>
      </p:sp>
    </p:spTree>
    <p:extLst>
      <p:ext uri="{BB962C8B-B14F-4D97-AF65-F5344CB8AC3E}">
        <p14:creationId xmlns:p14="http://schemas.microsoft.com/office/powerpoint/2010/main" val="13010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3FDC-D89A-734E-8425-69DBBC59C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in the RAFT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F44C7-57CE-8A48-9272-DAA811490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patients will have a standard fetal echocardiogram at the time of enrollment (clinical care)</a:t>
            </a:r>
          </a:p>
          <a:p>
            <a:r>
              <a:rPr lang="en-US" dirty="0"/>
              <a:t>Enrolled patients will have a study echocardiogram with maternal hyperoxia in the third trimester</a:t>
            </a:r>
          </a:p>
          <a:p>
            <a:r>
              <a:rPr lang="en-US" dirty="0"/>
              <a:t>All echocardiograms will be read in a core lab.  Studies therefore must be anonymized and uploaded to a central server.  We have contracted with </a:t>
            </a:r>
            <a:r>
              <a:rPr lang="en-US" dirty="0" err="1"/>
              <a:t>Tricefy</a:t>
            </a:r>
            <a:r>
              <a:rPr lang="en-US" dirty="0"/>
              <a:t> to perform this service.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56B21-0D79-4C47-ABBA-88619EAF69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83" t="19015" r="22936" b="23744"/>
          <a:stretch/>
        </p:blipFill>
        <p:spPr>
          <a:xfrm>
            <a:off x="2629988" y="522513"/>
            <a:ext cx="9295480" cy="6008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78D132-DB5A-B848-804E-76BC3439A4F5}"/>
              </a:ext>
            </a:extLst>
          </p:cNvPr>
          <p:cNvSpPr txBox="1"/>
          <p:nvPr/>
        </p:nvSpPr>
        <p:spPr>
          <a:xfrm>
            <a:off x="360124" y="1452727"/>
            <a:ext cx="339412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Dopplers for time interval measurement, RV and LV</a:t>
            </a:r>
          </a:p>
        </p:txBody>
      </p:sp>
    </p:spTree>
    <p:extLst>
      <p:ext uri="{BB962C8B-B14F-4D97-AF65-F5344CB8AC3E}">
        <p14:creationId xmlns:p14="http://schemas.microsoft.com/office/powerpoint/2010/main" val="28146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97953-F544-F640-BB09-8FDA5B5D8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7000"/>
                    </a14:imgEffect>
                    <a14:imgEffect>
                      <a14:brightnessContrast bright="5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85" y="622551"/>
            <a:ext cx="7933509" cy="59501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D551E2-4763-554F-A317-24654FFDF04C}"/>
              </a:ext>
            </a:extLst>
          </p:cNvPr>
          <p:cNvSpPr txBox="1"/>
          <p:nvPr/>
        </p:nvSpPr>
        <p:spPr>
          <a:xfrm>
            <a:off x="360124" y="1452727"/>
            <a:ext cx="339412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Dopplers for time interval measurement, RV and LV</a:t>
            </a:r>
          </a:p>
        </p:txBody>
      </p:sp>
    </p:spTree>
    <p:extLst>
      <p:ext uri="{BB962C8B-B14F-4D97-AF65-F5344CB8AC3E}">
        <p14:creationId xmlns:p14="http://schemas.microsoft.com/office/powerpoint/2010/main" val="29555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DF7BC-733C-B74E-B498-9FC27B737514}"/>
              </a:ext>
            </a:extLst>
          </p:cNvPr>
          <p:cNvSpPr txBox="1"/>
          <p:nvPr/>
        </p:nvSpPr>
        <p:spPr>
          <a:xfrm>
            <a:off x="360124" y="1452727"/>
            <a:ext cx="339412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Dopplers for time interval measurement, RV and LV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99B84-4BE6-E94C-9B93-C3348966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Tissue Doppler TV lateral annulus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3E868-E07C-7F4B-96CD-26CB1B1B9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514" y="1452726"/>
            <a:ext cx="5683878" cy="516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8E83-1B32-724D-B793-1F89A3271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Sonographer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FE28B-7296-714B-8EA7-195BAA539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Biometry (</a:t>
            </a:r>
            <a:r>
              <a:rPr lang="en-US" sz="2400" dirty="0" err="1"/>
              <a:t>abd</a:t>
            </a:r>
            <a:r>
              <a:rPr lang="en-US" sz="2400" dirty="0"/>
              <a:t>, femur, head– only if these are already protocol in lab)</a:t>
            </a:r>
          </a:p>
          <a:p>
            <a:r>
              <a:rPr lang="en-US" sz="2400" dirty="0"/>
              <a:t>Axial 4ch 2D and color</a:t>
            </a:r>
          </a:p>
          <a:p>
            <a:r>
              <a:rPr lang="en-US" sz="2400" dirty="0"/>
              <a:t>LVOT/Aortic valve</a:t>
            </a:r>
          </a:p>
          <a:p>
            <a:r>
              <a:rPr lang="en-US" sz="2400" dirty="0"/>
              <a:t>3vv with branch PAs measurable, 2D</a:t>
            </a:r>
          </a:p>
          <a:p>
            <a:r>
              <a:rPr lang="en-US" sz="2400" dirty="0"/>
              <a:t>Sagittal sax ventricles 2D</a:t>
            </a:r>
          </a:p>
          <a:p>
            <a:r>
              <a:rPr lang="en-US" sz="2400" dirty="0"/>
              <a:t>Sagittal RVOT, pulmonary valve, ductal arch 2D</a:t>
            </a:r>
          </a:p>
          <a:p>
            <a:r>
              <a:rPr lang="en-US" sz="2400" dirty="0"/>
              <a:t>Dopplers: MCA, UA+UV, DV, </a:t>
            </a:r>
            <a:r>
              <a:rPr lang="en-US" sz="2400" dirty="0" err="1"/>
              <a:t>AoV</a:t>
            </a:r>
            <a:r>
              <a:rPr lang="en-US" sz="2400" dirty="0"/>
              <a:t>, PV, pulmonary veins, branch PAs, ductus arteriosus, inflows, LV-</a:t>
            </a:r>
            <a:r>
              <a:rPr lang="en-US" sz="2400" dirty="0" err="1"/>
              <a:t>Ao</a:t>
            </a:r>
            <a:r>
              <a:rPr lang="en-US" sz="2400" dirty="0"/>
              <a:t> in-out Doppler</a:t>
            </a:r>
          </a:p>
          <a:p>
            <a:r>
              <a:rPr lang="en-US" sz="2400" dirty="0"/>
              <a:t>TAPSE, TV DTI (lateral only)</a:t>
            </a:r>
          </a:p>
        </p:txBody>
      </p:sp>
    </p:spTree>
    <p:extLst>
      <p:ext uri="{BB962C8B-B14F-4D97-AF65-F5344CB8AC3E}">
        <p14:creationId xmlns:p14="http://schemas.microsoft.com/office/powerpoint/2010/main" val="11386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7773-E37E-BE4F-B208-7A96C1BF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Cheat Sheet *Example*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B4310-8A15-1C43-BE2E-503541E91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0" y="1424858"/>
            <a:ext cx="7476310" cy="4927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06BB78-168D-DF43-BF36-0C9BAFB8C1F5}"/>
              </a:ext>
            </a:extLst>
          </p:cNvPr>
          <p:cNvSpPr txBox="1"/>
          <p:nvPr/>
        </p:nvSpPr>
        <p:spPr>
          <a:xfrm>
            <a:off x="2841897" y="5718628"/>
            <a:ext cx="18244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TAPSE and DTI, inflow PWs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28BBE-689D-584B-9555-E6B232F659F9}"/>
              </a:ext>
            </a:extLst>
          </p:cNvPr>
          <p:cNvSpPr txBox="1"/>
          <p:nvPr/>
        </p:nvSpPr>
        <p:spPr>
          <a:xfrm>
            <a:off x="3106057" y="3701143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&amp; SAX</a:t>
            </a:r>
          </a:p>
        </p:txBody>
      </p:sp>
    </p:spTree>
    <p:extLst>
      <p:ext uri="{BB962C8B-B14F-4D97-AF65-F5344CB8AC3E}">
        <p14:creationId xmlns:p14="http://schemas.microsoft.com/office/powerpoint/2010/main" val="307140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6B951-D15B-0943-A1DA-3F0C174FD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996E2-CD8D-C141-90CB-8045CD70A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Anita.moongrady@ucsf.edu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3FDC-D89A-734E-8425-69DBBC59C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in the RAFT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F44C7-57CE-8A48-9272-DAA811490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 echo assessments noted below should be obtained in 2 states</a:t>
            </a:r>
          </a:p>
          <a:p>
            <a:pPr lvl="1"/>
            <a:r>
              <a:rPr lang="en-US" dirty="0"/>
              <a:t>At rest (baseline) with the mother in room air</a:t>
            </a:r>
          </a:p>
          <a:p>
            <a:pPr lvl="1"/>
            <a:r>
              <a:rPr lang="en-US" dirty="0"/>
              <a:t>With maternal hyperoxygenation. achieved by administration of 100% FiO2 via non-rebreather at 8L/min to the mother 10 minutes prior to the initiation of imaging </a:t>
            </a:r>
          </a:p>
          <a:p>
            <a:r>
              <a:rPr lang="en-US" dirty="0"/>
              <a:t>Important notes:</a:t>
            </a:r>
          </a:p>
          <a:p>
            <a:pPr lvl="1"/>
            <a:r>
              <a:rPr lang="en-US" dirty="0"/>
              <a:t>States must be labeled on-screen as:</a:t>
            </a:r>
          </a:p>
          <a:p>
            <a:pPr lvl="2"/>
            <a:r>
              <a:rPr lang="en-US" dirty="0"/>
              <a:t>“Rest”</a:t>
            </a:r>
          </a:p>
          <a:p>
            <a:pPr lvl="2"/>
            <a:r>
              <a:rPr lang="en-US" dirty="0"/>
              <a:t>“Hyperoxia”</a:t>
            </a:r>
          </a:p>
          <a:p>
            <a:pPr lvl="1"/>
            <a:r>
              <a:rPr lang="en-US" dirty="0"/>
              <a:t>All measurements will be made by the core lab</a:t>
            </a:r>
          </a:p>
          <a:p>
            <a:pPr lvl="1"/>
            <a:r>
              <a:rPr lang="en-US" dirty="0"/>
              <a:t>Onscreen measurements are discouraged unless otherwise noted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3067-682A-C04F-86BE-6DCE451B8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Biometry (optional for echo)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F1683-CDF5-8247-9067-8C89A88A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112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Biometric measurements: (estimated fetal weight, biparietal diameter, femur length, and head circumference, measurement on image)</a:t>
            </a:r>
          </a:p>
          <a:p>
            <a:r>
              <a:rPr lang="en-US" dirty="0"/>
              <a:t>The following cardiac specific measurements will be made: *Fetal CTR from axial chest view, cine clip, with and without color Doppler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69CB3-4521-8146-8B14-12395BC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596" y="1825625"/>
            <a:ext cx="4527694" cy="411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1D0F-7B15-F44C-B8FD-BA65F0A5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(2D) images of the following vessels/valves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ACE0-CE4A-FD4D-9823-BBF792C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452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1.  Pulmonary valve (PV) short-axis</a:t>
            </a:r>
          </a:p>
          <a:p>
            <a:pPr marL="0" indent="0">
              <a:buNone/>
            </a:pPr>
            <a:r>
              <a:rPr lang="en-US" dirty="0"/>
              <a:t>2.  Aortic valve (AV) long-axis</a:t>
            </a:r>
          </a:p>
          <a:p>
            <a:pPr marL="0" indent="0">
              <a:buNone/>
            </a:pPr>
            <a:r>
              <a:rPr lang="en-US" dirty="0"/>
              <a:t>3.  Mitral valve (MV) 4-chamber</a:t>
            </a:r>
          </a:p>
          <a:p>
            <a:pPr marL="0" indent="0">
              <a:buNone/>
            </a:pPr>
            <a:r>
              <a:rPr lang="en-US" dirty="0"/>
              <a:t>4.  Tricuspid valve (TV) 4-chamber</a:t>
            </a:r>
          </a:p>
          <a:p>
            <a:pPr marL="0" indent="0">
              <a:buNone/>
            </a:pPr>
            <a:r>
              <a:rPr lang="en-US" dirty="0"/>
              <a:t>5.  Branch pulmonary arteries, left and right</a:t>
            </a:r>
          </a:p>
          <a:p>
            <a:pPr marL="0" indent="0">
              <a:buNone/>
            </a:pPr>
            <a:r>
              <a:rPr lang="en-US" dirty="0"/>
              <a:t>6.  *#TAPSE</a:t>
            </a:r>
          </a:p>
          <a:p>
            <a:pPr marL="0" indent="0">
              <a:buNone/>
            </a:pPr>
            <a:r>
              <a:rPr lang="en-US" dirty="0"/>
              <a:t>7.  Short-axis cine clip of ventricles at LV pap muscles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080 Hitachi sag ductal arch.m4v">
            <a:hlinkClick r:id="" action="ppaction://media"/>
            <a:extLst>
              <a:ext uri="{FF2B5EF4-FFF2-40B4-BE49-F238E27FC236}">
                <a16:creationId xmlns:a16="http://schemas.microsoft.com/office/drawing/2014/main" id="{2C668D0C-2B74-B447-ADAC-259836E2B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825" r="13402"/>
          <a:stretch/>
        </p:blipFill>
        <p:spPr>
          <a:xfrm>
            <a:off x="7082725" y="1690688"/>
            <a:ext cx="4747704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1D0F-7B15-F44C-B8FD-BA65F0A5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(2D) images of the following vessels/valves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ACE0-CE4A-FD4D-9823-BBF792C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452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 Pulmonary valve (PV) short-axis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2.  Aortic valve (AV) long-axis</a:t>
            </a:r>
          </a:p>
          <a:p>
            <a:pPr marL="0" indent="0">
              <a:buNone/>
            </a:pPr>
            <a:r>
              <a:rPr lang="en-US" dirty="0"/>
              <a:t>3.  Mitral valve (MV) 4-chamber</a:t>
            </a:r>
          </a:p>
          <a:p>
            <a:pPr marL="0" indent="0">
              <a:buNone/>
            </a:pPr>
            <a:r>
              <a:rPr lang="en-US" dirty="0"/>
              <a:t>4.  Tricuspid valve (TV) 4-chamber</a:t>
            </a:r>
          </a:p>
          <a:p>
            <a:pPr marL="0" indent="0">
              <a:buNone/>
            </a:pPr>
            <a:r>
              <a:rPr lang="en-US" dirty="0"/>
              <a:t>5.  Branch pulmonary arteries, left and right</a:t>
            </a:r>
          </a:p>
          <a:p>
            <a:pPr marL="0" indent="0">
              <a:buNone/>
            </a:pPr>
            <a:r>
              <a:rPr lang="en-US" dirty="0"/>
              <a:t>6.  *#TAPSE</a:t>
            </a:r>
          </a:p>
          <a:p>
            <a:pPr marL="0" indent="0">
              <a:buNone/>
            </a:pPr>
            <a:r>
              <a:rPr lang="en-US" dirty="0"/>
              <a:t>7.  Short-axis cine clip of ventricles at LV pap muscles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080 Hitachi LVOT.m4v">
            <a:hlinkClick r:id="" action="ppaction://media"/>
            <a:extLst>
              <a:ext uri="{FF2B5EF4-FFF2-40B4-BE49-F238E27FC236}">
                <a16:creationId xmlns:a16="http://schemas.microsoft.com/office/drawing/2014/main" id="{8BB4494D-3EBE-C049-AE93-078E83145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864" r="3423"/>
          <a:stretch>
            <a:fillRect/>
          </a:stretch>
        </p:blipFill>
        <p:spPr>
          <a:xfrm>
            <a:off x="7082725" y="1876829"/>
            <a:ext cx="4727288" cy="430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1D0F-7B15-F44C-B8FD-BA65F0A5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(2D) images of the following vessels/valves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ACE0-CE4A-FD4D-9823-BBF792C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452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1.  Pulmonary valve (PV) short-axis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2.  Aortic valve (AV) long-axis</a:t>
            </a:r>
          </a:p>
          <a:p>
            <a:pPr marL="0" indent="0">
              <a:buNone/>
            </a:pPr>
            <a:r>
              <a:rPr lang="en-US" dirty="0"/>
              <a:t>3.  Mitral valve (MV) 4-chamber</a:t>
            </a:r>
          </a:p>
          <a:p>
            <a:pPr marL="0" indent="0">
              <a:buNone/>
            </a:pPr>
            <a:r>
              <a:rPr lang="en-US" dirty="0"/>
              <a:t>4.  Tricuspid valve (TV) 4-chamber</a:t>
            </a:r>
          </a:p>
          <a:p>
            <a:pPr marL="0" indent="0">
              <a:buNone/>
            </a:pPr>
            <a:r>
              <a:rPr lang="en-US" dirty="0"/>
              <a:t>5.  Branch pulmonary arteries, left and right</a:t>
            </a:r>
          </a:p>
          <a:p>
            <a:pPr marL="0" indent="0">
              <a:buNone/>
            </a:pPr>
            <a:r>
              <a:rPr lang="en-US" dirty="0"/>
              <a:t>6.  *#TAPSE</a:t>
            </a:r>
          </a:p>
          <a:p>
            <a:pPr marL="0" indent="0">
              <a:buNone/>
            </a:pPr>
            <a:r>
              <a:rPr lang="en-US" dirty="0"/>
              <a:t>7.  Short-axis cine clip of ventricles at LV pap muscles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2781D-998C-2B43-B02E-EB406140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39" y="3556618"/>
            <a:ext cx="3453927" cy="313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2666B1-27C9-5B45-9519-A81698D3F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199" y="1149148"/>
            <a:ext cx="3391464" cy="30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1D0F-7B15-F44C-B8FD-BA65F0A5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(2D) images of the following vessels/valves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ACE0-CE4A-FD4D-9823-BBF792C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452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 Pulmonary valve (PV) short-axis</a:t>
            </a:r>
          </a:p>
          <a:p>
            <a:pPr marL="0" indent="0">
              <a:buNone/>
            </a:pPr>
            <a:r>
              <a:rPr lang="en-US" dirty="0"/>
              <a:t>2.  Aortic valve (AV) long-axis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3.  Mitral valve (MV) 4-chamber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4.  Tricuspid valve (TV) 4-chamber</a:t>
            </a:r>
          </a:p>
          <a:p>
            <a:pPr marL="0" indent="0">
              <a:buNone/>
            </a:pPr>
            <a:r>
              <a:rPr lang="en-US" dirty="0"/>
              <a:t>5.  Branch pulmonary arteries, left and right</a:t>
            </a:r>
          </a:p>
          <a:p>
            <a:pPr marL="0" indent="0">
              <a:buNone/>
            </a:pPr>
            <a:r>
              <a:rPr lang="en-US" dirty="0"/>
              <a:t>6.  *#TAPSE</a:t>
            </a:r>
          </a:p>
          <a:p>
            <a:pPr marL="0" indent="0">
              <a:buNone/>
            </a:pPr>
            <a:r>
              <a:rPr lang="en-US" dirty="0"/>
              <a:t>7.  Short-axis cine clip of ventricles at LV pap muscles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080 Hitachi axial 4ch.m4v">
            <a:hlinkClick r:id="" action="ppaction://media"/>
            <a:extLst>
              <a:ext uri="{FF2B5EF4-FFF2-40B4-BE49-F238E27FC236}">
                <a16:creationId xmlns:a16="http://schemas.microsoft.com/office/drawing/2014/main" id="{8ECD9E61-D189-4643-AF09-22E4460CFB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630" r="9442"/>
          <a:stretch/>
        </p:blipFill>
        <p:spPr>
          <a:xfrm>
            <a:off x="7082725" y="2011867"/>
            <a:ext cx="4649492" cy="41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1D0F-7B15-F44C-B8FD-BA65F0A5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(2D) images of the following vessels/valves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ACE0-CE4A-FD4D-9823-BBF792C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452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 Pulmonary valve (PV) short-axis</a:t>
            </a:r>
          </a:p>
          <a:p>
            <a:pPr marL="0" indent="0">
              <a:buNone/>
            </a:pPr>
            <a:r>
              <a:rPr lang="en-US" dirty="0"/>
              <a:t>2.  Aortic valve (AV) long-axis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3.  Mitral valve (MV) 4-chamber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4.  Tricuspid valve (TV) 4-chamber</a:t>
            </a:r>
          </a:p>
          <a:p>
            <a:pPr marL="0" indent="0">
              <a:buNone/>
            </a:pPr>
            <a:r>
              <a:rPr lang="en-US" dirty="0"/>
              <a:t>5.  Branch pulmonary arteries, left and right</a:t>
            </a:r>
          </a:p>
          <a:p>
            <a:pPr marL="0" indent="0">
              <a:buNone/>
            </a:pPr>
            <a:r>
              <a:rPr lang="en-US" dirty="0"/>
              <a:t>6.  *#TAPSE</a:t>
            </a:r>
          </a:p>
          <a:p>
            <a:pPr marL="0" indent="0">
              <a:buNone/>
            </a:pPr>
            <a:r>
              <a:rPr lang="en-US" dirty="0"/>
              <a:t>7.  Short-axis cine clip of ventricles at LV pap muscles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0B03C-5E41-2843-9F61-DE79170D5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043" y="1690688"/>
            <a:ext cx="5157957" cy="46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1446</Words>
  <Application>Microsoft Macintosh PowerPoint</Application>
  <PresentationFormat>Widescreen</PresentationFormat>
  <Paragraphs>196</Paragraphs>
  <Slides>25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RAFT Echo Protocol</vt:lpstr>
      <vt:lpstr>Echo in the RAFT Trial</vt:lpstr>
      <vt:lpstr>Echo in the RAFT Trial</vt:lpstr>
      <vt:lpstr>Biometry (optional for echo)</vt:lpstr>
      <vt:lpstr>2-dimensional (2D) images of the following vessels/valves</vt:lpstr>
      <vt:lpstr>2-dimensional (2D) images of the following vessels/valves</vt:lpstr>
      <vt:lpstr>2-dimensional (2D) images of the following vessels/valves</vt:lpstr>
      <vt:lpstr>2-dimensional (2D) images of the following vessels/valves</vt:lpstr>
      <vt:lpstr>2-dimensional (2D) images of the following vessels/valves</vt:lpstr>
      <vt:lpstr>2-dimensional (2D) images of the following vessels/valves</vt:lpstr>
      <vt:lpstr>2-dimensional (2D) images of the following vessels/valves</vt:lpstr>
      <vt:lpstr>2-dimensional (2D) images of the following vessels/valves</vt:lpstr>
      <vt:lpstr>Doppler trace of the following vessels/valves (at least 3 beats, during fetal apnea):</vt:lpstr>
      <vt:lpstr>Doppler trace of the following vessels/valves (at least 3 beats, during fetal apnea):</vt:lpstr>
      <vt:lpstr>Pulmonary artery assessment</vt:lpstr>
      <vt:lpstr>Pulmonary artery assessment</vt:lpstr>
      <vt:lpstr>Pulmonary artery assessment</vt:lpstr>
      <vt:lpstr>Pulmonary artery assessment</vt:lpstr>
      <vt:lpstr>Please use the “peak” or middle of click method</vt:lpstr>
      <vt:lpstr>PowerPoint Presentation</vt:lpstr>
      <vt:lpstr>PowerPoint Presentation</vt:lpstr>
      <vt:lpstr>Tissue Doppler TV lateral annulus</vt:lpstr>
      <vt:lpstr>Sonographer Checklist</vt:lpstr>
      <vt:lpstr>Cheat Sheet *Example*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RAFT Echo Protocol</dc:title>
  <dc:creator>Anita Moon-Grady</dc:creator>
  <cp:lastModifiedBy>Anita Moon-Grady</cp:lastModifiedBy>
  <cp:revision>28</cp:revision>
  <cp:lastPrinted>2020-07-28T14:54:31Z</cp:lastPrinted>
  <dcterms:created xsi:type="dcterms:W3CDTF">2020-07-28T00:39:59Z</dcterms:created>
  <dcterms:modified xsi:type="dcterms:W3CDTF">2020-07-28T18:45:38Z</dcterms:modified>
</cp:coreProperties>
</file>